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e44d164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e44d164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e44d164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e44d164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e44d164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e44d164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e44d164c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e44d164c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e44d164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e44d164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e44d164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e44d164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cac06bd5e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cac06bd5e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e44d164c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e44d164c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e44d164c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e44d164c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e44d164c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e44d164c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cac06bd5e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cac06bd5e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e44d164c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e44d164c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e44d164c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e44d164c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e44d164c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e44d164c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e44d164c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e44d164c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e44d164c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e44d164c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e44d164c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e44d164c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e44d164c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e44d164c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e44d164c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e44d164c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e44d164c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e44d164c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e44d164c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e44d164c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e44d164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e44d164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cac06b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cac06b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cac06bd5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cac06bd5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cac06bd5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cac06bd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cac06bd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cac06bd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cac06bd5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cac06bd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cac06bd5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cac06bd5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cac06bd5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cac06bd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cac06bd5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cac06bd5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cac06bd5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cac06bd5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cac06bd5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cac06bd5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e44d164c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e44d164c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e44d164c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e44d164c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e44d164ce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e44d164ce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e44d164ce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e44d164ce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e44d164ce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e44d164ce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e44d164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e44d164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jpg"/><Relationship Id="rId4" Type="http://schemas.openxmlformats.org/officeDocument/2006/relationships/image" Target="../media/image23.png"/><Relationship Id="rId5"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21.jpg"/><Relationship Id="rId5"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Lead 1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Holly, James, Jon, and Ethan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1191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2307"/>
              <a:buFont typeface="Arial"/>
              <a:buNone/>
            </a:pPr>
            <a:r>
              <a:rPr lang="en">
                <a:solidFill>
                  <a:schemeClr val="dk2"/>
                </a:solidFill>
              </a:rPr>
              <a:t>This presentation will be a combination of group marks and individual marks </a:t>
            </a:r>
            <a:endParaRPr/>
          </a:p>
        </p:txBody>
      </p:sp>
      <p:sp>
        <p:nvSpPr>
          <p:cNvPr id="150" name="Google Shape;150;p22"/>
          <p:cNvSpPr txBox="1"/>
          <p:nvPr>
            <p:ph idx="1" type="body"/>
          </p:nvPr>
        </p:nvSpPr>
        <p:spPr>
          <a:xfrm>
            <a:off x="729325" y="2078875"/>
            <a:ext cx="3774300" cy="27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Group Marks:</a:t>
            </a:r>
            <a:endParaRPr u="sng"/>
          </a:p>
          <a:p>
            <a:pPr indent="-311150" lvl="0" marL="457200" rtl="0" algn="l">
              <a:spcBef>
                <a:spcPts val="1200"/>
              </a:spcBef>
              <a:spcAft>
                <a:spcPts val="0"/>
              </a:spcAft>
              <a:buSzPts val="1300"/>
              <a:buChar char="●"/>
            </a:pPr>
            <a:r>
              <a:rPr lang="en"/>
              <a:t>Presentation Slides and Presentation requirements</a:t>
            </a:r>
            <a:endParaRPr/>
          </a:p>
          <a:p>
            <a:pPr indent="-311150" lvl="0" marL="457200" rtl="0" algn="l">
              <a:spcBef>
                <a:spcPts val="0"/>
              </a:spcBef>
              <a:spcAft>
                <a:spcPts val="0"/>
              </a:spcAft>
              <a:buSzPts val="1300"/>
              <a:buChar char="●"/>
            </a:pPr>
            <a:r>
              <a:rPr lang="en"/>
              <a:t>Global use case </a:t>
            </a:r>
            <a:r>
              <a:rPr lang="en"/>
              <a:t>walkthrough</a:t>
            </a:r>
            <a:r>
              <a:rPr lang="en"/>
              <a:t> and data passing</a:t>
            </a:r>
            <a:endParaRPr/>
          </a:p>
          <a:p>
            <a:pPr indent="-311150" lvl="0" marL="457200" rtl="0" algn="l">
              <a:spcBef>
                <a:spcPts val="0"/>
              </a:spcBef>
              <a:spcAft>
                <a:spcPts val="0"/>
              </a:spcAft>
              <a:buSzPts val="1300"/>
              <a:buChar char="●"/>
            </a:pPr>
            <a:r>
              <a:rPr lang="en"/>
              <a:t>Context Diagram and Sample Screen shots</a:t>
            </a:r>
            <a:endParaRPr/>
          </a:p>
          <a:p>
            <a:pPr indent="-311150" lvl="0" marL="457200" rtl="0" algn="l">
              <a:spcBef>
                <a:spcPts val="0"/>
              </a:spcBef>
              <a:spcAft>
                <a:spcPts val="0"/>
              </a:spcAft>
              <a:buSzPts val="1300"/>
              <a:buChar char="●"/>
            </a:pPr>
            <a:r>
              <a:rPr lang="en"/>
              <a:t>Diagram 0- total project breakdown</a:t>
            </a:r>
            <a:endParaRPr/>
          </a:p>
          <a:p>
            <a:pPr indent="-311150" lvl="0" marL="457200" rtl="0" algn="l">
              <a:spcBef>
                <a:spcPts val="0"/>
              </a:spcBef>
              <a:spcAft>
                <a:spcPts val="0"/>
              </a:spcAft>
              <a:buSzPts val="1300"/>
              <a:buChar char="●"/>
            </a:pPr>
            <a:r>
              <a:rPr lang="en"/>
              <a:t>RFP </a:t>
            </a:r>
            <a:endParaRPr/>
          </a:p>
          <a:p>
            <a:pPr indent="-311150" lvl="0" marL="457200" rtl="0" algn="l">
              <a:spcBef>
                <a:spcPts val="0"/>
              </a:spcBef>
              <a:spcAft>
                <a:spcPts val="0"/>
              </a:spcAft>
              <a:buSzPts val="1300"/>
              <a:buChar char="●"/>
            </a:pPr>
            <a:r>
              <a:rPr lang="en"/>
              <a:t>Storyboard</a:t>
            </a:r>
            <a:endParaRPr/>
          </a:p>
        </p:txBody>
      </p:sp>
      <p:sp>
        <p:nvSpPr>
          <p:cNvPr id="151" name="Google Shape;151;p22"/>
          <p:cNvSpPr txBox="1"/>
          <p:nvPr>
            <p:ph idx="2" type="body"/>
          </p:nvPr>
        </p:nvSpPr>
        <p:spPr>
          <a:xfrm>
            <a:off x="4572000" y="2078875"/>
            <a:ext cx="3774300" cy="278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Individual Marks:</a:t>
            </a:r>
            <a:endParaRPr u="sng"/>
          </a:p>
          <a:p>
            <a:pPr indent="-311150" lvl="0" marL="457200" rtl="0" algn="l">
              <a:spcBef>
                <a:spcPts val="1200"/>
              </a:spcBef>
              <a:spcAft>
                <a:spcPts val="0"/>
              </a:spcAft>
              <a:buSzPts val="1300"/>
              <a:buChar char="●"/>
            </a:pPr>
            <a:r>
              <a:rPr lang="en"/>
              <a:t>Reintroduce yourself and your feature</a:t>
            </a:r>
            <a:endParaRPr/>
          </a:p>
          <a:p>
            <a:pPr indent="-311150" lvl="0" marL="457200" rtl="0" algn="l">
              <a:spcBef>
                <a:spcPts val="0"/>
              </a:spcBef>
              <a:spcAft>
                <a:spcPts val="0"/>
              </a:spcAft>
              <a:buSzPts val="1300"/>
              <a:buChar char="●"/>
            </a:pPr>
            <a:r>
              <a:rPr lang="en"/>
              <a:t>The details of your feature and its overall role in the </a:t>
            </a:r>
            <a:r>
              <a:rPr lang="en"/>
              <a:t>project</a:t>
            </a:r>
            <a:endParaRPr/>
          </a:p>
          <a:p>
            <a:pPr indent="-311150" lvl="0" marL="457200" rtl="0" algn="l">
              <a:spcBef>
                <a:spcPts val="0"/>
              </a:spcBef>
              <a:spcAft>
                <a:spcPts val="0"/>
              </a:spcAft>
              <a:buSzPts val="1300"/>
              <a:buChar char="●"/>
            </a:pPr>
            <a:r>
              <a:rPr lang="en"/>
              <a:t>Give priority of your feature and its complexity</a:t>
            </a:r>
            <a:endParaRPr/>
          </a:p>
          <a:p>
            <a:pPr indent="-311150" lvl="0" marL="457200" rtl="0" algn="l">
              <a:spcBef>
                <a:spcPts val="0"/>
              </a:spcBef>
              <a:spcAft>
                <a:spcPts val="0"/>
              </a:spcAft>
              <a:buSzPts val="1300"/>
              <a:buChar char="●"/>
            </a:pPr>
            <a:r>
              <a:rPr lang="en"/>
              <a:t>Use case diagram &amp; scenario</a:t>
            </a:r>
            <a:endParaRPr/>
          </a:p>
          <a:p>
            <a:pPr indent="-311150" lvl="0" marL="457200" rtl="0" algn="l">
              <a:spcBef>
                <a:spcPts val="0"/>
              </a:spcBef>
              <a:spcAft>
                <a:spcPts val="0"/>
              </a:spcAft>
              <a:buSzPts val="1300"/>
              <a:buChar char="●"/>
            </a:pPr>
            <a:r>
              <a:rPr lang="en"/>
              <a:t>Data flow diagram</a:t>
            </a:r>
            <a:endParaRPr/>
          </a:p>
          <a:p>
            <a:pPr indent="-311150" lvl="0" marL="457200" rtl="0" algn="l">
              <a:spcBef>
                <a:spcPts val="0"/>
              </a:spcBef>
              <a:spcAft>
                <a:spcPts val="0"/>
              </a:spcAft>
              <a:buSzPts val="1300"/>
              <a:buChar char="●"/>
            </a:pPr>
            <a:r>
              <a:rPr lang="en"/>
              <a:t>Test plan (rough)</a:t>
            </a:r>
            <a:endParaRPr/>
          </a:p>
          <a:p>
            <a:pPr indent="-311150" lvl="0" marL="457200" rtl="0" algn="l">
              <a:spcBef>
                <a:spcPts val="0"/>
              </a:spcBef>
              <a:spcAft>
                <a:spcPts val="0"/>
              </a:spcAft>
              <a:buSzPts val="1300"/>
              <a:buChar char="●"/>
            </a:pPr>
            <a:r>
              <a:rPr lang="en"/>
              <a:t>Champion document (Following Friday)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Introduction</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slides for this presentation will be due the T</a:t>
            </a:r>
            <a:r>
              <a:rPr lang="en"/>
              <a:t>uesday</a:t>
            </a:r>
            <a:r>
              <a:rPr lang="en"/>
              <a:t> before you present</a:t>
            </a:r>
            <a:endParaRPr/>
          </a:p>
          <a:p>
            <a:pPr indent="0" lvl="0" marL="0" rtl="0" algn="l">
              <a:spcBef>
                <a:spcPts val="1200"/>
              </a:spcBef>
              <a:spcAft>
                <a:spcPts val="0"/>
              </a:spcAft>
              <a:buNone/>
            </a:pPr>
            <a:r>
              <a:rPr lang="en"/>
              <a:t>Introduction your:</a:t>
            </a:r>
            <a:endParaRPr/>
          </a:p>
          <a:p>
            <a:pPr indent="-311150" lvl="0" marL="457200" rtl="0" algn="l">
              <a:spcBef>
                <a:spcPts val="1200"/>
              </a:spcBef>
              <a:spcAft>
                <a:spcPts val="0"/>
              </a:spcAft>
              <a:buSzPts val="1300"/>
              <a:buChar char="●"/>
            </a:pPr>
            <a:r>
              <a:rPr lang="en"/>
              <a:t>Team name and group members</a:t>
            </a:r>
            <a:endParaRPr/>
          </a:p>
          <a:p>
            <a:pPr indent="-311150" lvl="0" marL="457200" rtl="0" algn="l">
              <a:spcBef>
                <a:spcPts val="0"/>
              </a:spcBef>
              <a:spcAft>
                <a:spcPts val="0"/>
              </a:spcAft>
              <a:buSzPts val="1300"/>
              <a:buChar char="●"/>
            </a:pPr>
            <a:r>
              <a:rPr lang="en"/>
              <a:t>Name of your game</a:t>
            </a:r>
            <a:endParaRPr/>
          </a:p>
          <a:p>
            <a:pPr indent="-311150" lvl="0" marL="457200" rtl="0" algn="l">
              <a:spcBef>
                <a:spcPts val="0"/>
              </a:spcBef>
              <a:spcAft>
                <a:spcPts val="0"/>
              </a:spcAft>
              <a:buSzPts val="1300"/>
              <a:buChar char="●"/>
            </a:pPr>
            <a:r>
              <a:rPr lang="en"/>
              <a:t>Goal of the game</a:t>
            </a:r>
            <a:endParaRPr/>
          </a:p>
          <a:p>
            <a:pPr indent="-311150" lvl="0" marL="457200" rtl="0" algn="l">
              <a:spcBef>
                <a:spcPts val="0"/>
              </a:spcBef>
              <a:spcAft>
                <a:spcPts val="0"/>
              </a:spcAft>
              <a:buSzPts val="1300"/>
              <a:buChar char="●"/>
            </a:pPr>
            <a:r>
              <a:rPr lang="en"/>
              <a:t>Story of the game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Storyboard</a:t>
            </a:r>
            <a:r>
              <a:rPr lang="en"/>
              <a:t> Slides</a:t>
            </a:r>
            <a:endParaRPr/>
          </a:p>
        </p:txBody>
      </p:sp>
      <p:sp>
        <p:nvSpPr>
          <p:cNvPr id="163" name="Google Shape;163;p24"/>
          <p:cNvSpPr txBox="1"/>
          <p:nvPr>
            <p:ph idx="1" type="body"/>
          </p:nvPr>
        </p:nvSpPr>
        <p:spPr>
          <a:xfrm>
            <a:off x="729450" y="2078875"/>
            <a:ext cx="7688700" cy="2810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Use the storyboard slides to describe  the story of your game. We will be </a:t>
            </a:r>
            <a:r>
              <a:rPr lang="en"/>
              <a:t>giving</a:t>
            </a:r>
            <a:r>
              <a:rPr lang="en"/>
              <a:t> you an example of a storyboard later on</a:t>
            </a:r>
            <a:endParaRPr/>
          </a:p>
          <a:p>
            <a:pPr indent="0" lvl="0" marL="0" rtl="0" algn="l">
              <a:spcBef>
                <a:spcPts val="1200"/>
              </a:spcBef>
              <a:spcAft>
                <a:spcPts val="0"/>
              </a:spcAft>
              <a:buNone/>
            </a:pPr>
            <a:r>
              <a:rPr lang="en"/>
              <a:t>Your completed </a:t>
            </a:r>
            <a:r>
              <a:rPr lang="en"/>
              <a:t>storyboard</a:t>
            </a:r>
            <a:r>
              <a:rPr lang="en"/>
              <a:t> will have:</a:t>
            </a:r>
            <a:endParaRPr/>
          </a:p>
          <a:p>
            <a:pPr indent="-311150" lvl="0" marL="457200" rtl="0" algn="l">
              <a:spcBef>
                <a:spcPts val="1200"/>
              </a:spcBef>
              <a:spcAft>
                <a:spcPts val="0"/>
              </a:spcAft>
              <a:buSzPts val="1300"/>
              <a:buChar char="●"/>
            </a:pPr>
            <a:r>
              <a:rPr lang="en"/>
              <a:t>Seven or more completed frames</a:t>
            </a:r>
            <a:endParaRPr/>
          </a:p>
          <a:p>
            <a:pPr indent="-311150" lvl="0" marL="457200" rtl="0" algn="l">
              <a:spcBef>
                <a:spcPts val="0"/>
              </a:spcBef>
              <a:spcAft>
                <a:spcPts val="0"/>
              </a:spcAft>
              <a:buSzPts val="1300"/>
              <a:buChar char="●"/>
            </a:pPr>
            <a:r>
              <a:rPr lang="en"/>
              <a:t>Each Frame has pictures and </a:t>
            </a:r>
            <a:r>
              <a:rPr lang="en"/>
              <a:t>written</a:t>
            </a:r>
            <a:r>
              <a:rPr lang="en"/>
              <a:t> </a:t>
            </a:r>
            <a:r>
              <a:rPr lang="en"/>
              <a:t>information</a:t>
            </a:r>
            <a:r>
              <a:rPr lang="en"/>
              <a:t> to explain the frame</a:t>
            </a:r>
            <a:endParaRPr/>
          </a:p>
          <a:p>
            <a:pPr indent="-311150" lvl="0" marL="457200" rtl="0" algn="l">
              <a:spcBef>
                <a:spcPts val="0"/>
              </a:spcBef>
              <a:spcAft>
                <a:spcPts val="0"/>
              </a:spcAft>
              <a:buSzPts val="1300"/>
              <a:buChar char="●"/>
            </a:pPr>
            <a:r>
              <a:rPr lang="en"/>
              <a:t>The story frames flow and make sense in </a:t>
            </a:r>
            <a:r>
              <a:rPr lang="en"/>
              <a:t>chronological</a:t>
            </a:r>
            <a:r>
              <a:rPr lang="en"/>
              <a:t> order</a:t>
            </a:r>
            <a:endParaRPr/>
          </a:p>
          <a:p>
            <a:pPr indent="-311150" lvl="0" marL="457200" rtl="0" algn="l">
              <a:spcBef>
                <a:spcPts val="0"/>
              </a:spcBef>
              <a:spcAft>
                <a:spcPts val="0"/>
              </a:spcAft>
              <a:buSzPts val="1300"/>
              <a:buChar char="●"/>
            </a:pPr>
            <a:r>
              <a:rPr lang="en"/>
              <a:t>There should be a main character (player as you </a:t>
            </a:r>
            <a:r>
              <a:rPr lang="en"/>
              <a:t>navigate</a:t>
            </a:r>
            <a:r>
              <a:rPr lang="en"/>
              <a:t> the game) with description </a:t>
            </a:r>
            <a:endParaRPr/>
          </a:p>
          <a:p>
            <a:pPr indent="-311150" lvl="0" marL="457200" rtl="0" algn="l">
              <a:spcBef>
                <a:spcPts val="0"/>
              </a:spcBef>
              <a:spcAft>
                <a:spcPts val="0"/>
              </a:spcAft>
              <a:buSzPts val="1300"/>
              <a:buChar char="●"/>
            </a:pPr>
            <a:r>
              <a:rPr lang="en"/>
              <a:t>The clear goal for the mission</a:t>
            </a:r>
            <a:endParaRPr/>
          </a:p>
          <a:p>
            <a:pPr indent="-311150" lvl="0" marL="457200" rtl="0" algn="l">
              <a:spcBef>
                <a:spcPts val="0"/>
              </a:spcBef>
              <a:spcAft>
                <a:spcPts val="0"/>
              </a:spcAft>
              <a:buSzPts val="1300"/>
              <a:buChar char="●"/>
            </a:pPr>
            <a:r>
              <a:rPr lang="en"/>
              <a:t>Story is </a:t>
            </a:r>
            <a:r>
              <a:rPr lang="en"/>
              <a:t>written</a:t>
            </a:r>
            <a:r>
              <a:rPr lang="en"/>
              <a:t> in complete sentences and paragraphs, with correct grammar, and conveys the story </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Use Case and Data Passing</a:t>
            </a:r>
            <a:endParaRPr/>
          </a:p>
        </p:txBody>
      </p:sp>
      <p:sp>
        <p:nvSpPr>
          <p:cNvPr id="169" name="Google Shape;169;p25"/>
          <p:cNvSpPr txBox="1"/>
          <p:nvPr>
            <p:ph idx="1" type="body"/>
          </p:nvPr>
        </p:nvSpPr>
        <p:spPr>
          <a:xfrm>
            <a:off x="729450" y="1853850"/>
            <a:ext cx="7688700" cy="2047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Global Use Case is for the game as a whole. It will be how </a:t>
            </a:r>
            <a:r>
              <a:rPr lang="en"/>
              <a:t>your whole team’s features work together.</a:t>
            </a:r>
            <a:endParaRPr/>
          </a:p>
          <a:p>
            <a:pPr indent="0" lvl="0" marL="0" rtl="0" algn="l">
              <a:spcBef>
                <a:spcPts val="1200"/>
              </a:spcBef>
              <a:spcAft>
                <a:spcPts val="0"/>
              </a:spcAft>
              <a:buNone/>
            </a:pPr>
            <a:r>
              <a:rPr lang="en"/>
              <a:t>It should include:</a:t>
            </a:r>
            <a:endParaRPr/>
          </a:p>
          <a:p>
            <a:pPr indent="-304958" lvl="0" marL="457200" rtl="0" algn="l">
              <a:spcBef>
                <a:spcPts val="1200"/>
              </a:spcBef>
              <a:spcAft>
                <a:spcPts val="0"/>
              </a:spcAft>
              <a:buSzPct val="100000"/>
              <a:buChar char="●"/>
            </a:pPr>
            <a:r>
              <a:rPr lang="en"/>
              <a:t>The actor that initiates the event</a:t>
            </a:r>
            <a:endParaRPr/>
          </a:p>
          <a:p>
            <a:pPr indent="-304958" lvl="0" marL="457200" rtl="0" algn="l">
              <a:spcBef>
                <a:spcPts val="0"/>
              </a:spcBef>
              <a:spcAft>
                <a:spcPts val="0"/>
              </a:spcAft>
              <a:buSzPct val="100000"/>
              <a:buChar char="●"/>
            </a:pPr>
            <a:r>
              <a:rPr lang="en"/>
              <a:t>The event that triggers a use case </a:t>
            </a:r>
            <a:endParaRPr/>
          </a:p>
          <a:p>
            <a:pPr indent="-304958" lvl="0" marL="457200" rtl="0" algn="l">
              <a:spcBef>
                <a:spcPts val="0"/>
              </a:spcBef>
              <a:spcAft>
                <a:spcPts val="0"/>
              </a:spcAft>
              <a:buSzPct val="100000"/>
              <a:buChar char="●"/>
            </a:pPr>
            <a:r>
              <a:rPr lang="en"/>
              <a:t>The use case that performs the action triggered by the event</a:t>
            </a:r>
            <a:endParaRPr/>
          </a:p>
          <a:p>
            <a:pPr indent="0" lvl="0" marL="0" rtl="0" algn="l">
              <a:spcBef>
                <a:spcPts val="1200"/>
              </a:spcBef>
              <a:spcAft>
                <a:spcPts val="0"/>
              </a:spcAft>
              <a:buNone/>
            </a:pPr>
            <a:r>
              <a:rPr lang="en"/>
              <a:t>Data Passing: </a:t>
            </a:r>
            <a:endParaRPr/>
          </a:p>
          <a:p>
            <a:pPr indent="-304958" lvl="0" marL="457200" rtl="0" algn="l">
              <a:spcBef>
                <a:spcPts val="1200"/>
              </a:spcBef>
              <a:spcAft>
                <a:spcPts val="0"/>
              </a:spcAft>
              <a:buSzPct val="100000"/>
              <a:buChar char="●"/>
            </a:pPr>
            <a:r>
              <a:rPr lang="en"/>
              <a:t>What functions will be required and what data will be passed to each function </a:t>
            </a:r>
            <a:endParaRPr/>
          </a:p>
        </p:txBody>
      </p:sp>
      <p:sp>
        <p:nvSpPr>
          <p:cNvPr id="170" name="Google Shape;170;p25"/>
          <p:cNvSpPr txBox="1"/>
          <p:nvPr/>
        </p:nvSpPr>
        <p:spPr>
          <a:xfrm>
            <a:off x="872025" y="4009375"/>
            <a:ext cx="78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ACTOR </a:t>
            </a:r>
            <a:endParaRPr>
              <a:latin typeface="Lato"/>
              <a:ea typeface="Lato"/>
              <a:cs typeface="Lato"/>
              <a:sym typeface="Lato"/>
            </a:endParaRPr>
          </a:p>
        </p:txBody>
      </p:sp>
      <p:cxnSp>
        <p:nvCxnSpPr>
          <p:cNvPr id="171" name="Google Shape;171;p25"/>
          <p:cNvCxnSpPr/>
          <p:nvPr/>
        </p:nvCxnSpPr>
        <p:spPr>
          <a:xfrm flipH="1" rot="10800000">
            <a:off x="1930750" y="4207075"/>
            <a:ext cx="1338000" cy="48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5"/>
          <p:cNvSpPr txBox="1"/>
          <p:nvPr/>
        </p:nvSpPr>
        <p:spPr>
          <a:xfrm>
            <a:off x="3449750" y="4009375"/>
            <a:ext cx="86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EVENT</a:t>
            </a:r>
            <a:endParaRPr>
              <a:latin typeface="Lato"/>
              <a:ea typeface="Lato"/>
              <a:cs typeface="Lato"/>
              <a:sym typeface="Lato"/>
            </a:endParaRPr>
          </a:p>
        </p:txBody>
      </p:sp>
      <p:sp>
        <p:nvSpPr>
          <p:cNvPr id="173" name="Google Shape;173;p25"/>
          <p:cNvSpPr txBox="1"/>
          <p:nvPr/>
        </p:nvSpPr>
        <p:spPr>
          <a:xfrm>
            <a:off x="5935575" y="3901675"/>
            <a:ext cx="233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SERIES OF INTERACTION IN SYSTEM</a:t>
            </a:r>
            <a:endParaRPr>
              <a:latin typeface="Lato"/>
              <a:ea typeface="Lato"/>
              <a:cs typeface="Lato"/>
              <a:sym typeface="Lato"/>
            </a:endParaRPr>
          </a:p>
        </p:txBody>
      </p:sp>
      <p:cxnSp>
        <p:nvCxnSpPr>
          <p:cNvPr id="174" name="Google Shape;174;p25"/>
          <p:cNvCxnSpPr/>
          <p:nvPr/>
        </p:nvCxnSpPr>
        <p:spPr>
          <a:xfrm flipH="1" rot="10800000">
            <a:off x="4492350" y="4207075"/>
            <a:ext cx="1338000" cy="48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5"/>
          <p:cNvSpPr txBox="1"/>
          <p:nvPr/>
        </p:nvSpPr>
        <p:spPr>
          <a:xfrm>
            <a:off x="2233638" y="3953100"/>
            <a:ext cx="63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Initiates</a:t>
            </a:r>
            <a:endParaRPr sz="1000">
              <a:latin typeface="Lato"/>
              <a:ea typeface="Lato"/>
              <a:cs typeface="Lato"/>
              <a:sym typeface="Lato"/>
            </a:endParaRPr>
          </a:p>
        </p:txBody>
      </p:sp>
      <p:sp>
        <p:nvSpPr>
          <p:cNvPr id="176" name="Google Shape;176;p25"/>
          <p:cNvSpPr txBox="1"/>
          <p:nvPr/>
        </p:nvSpPr>
        <p:spPr>
          <a:xfrm>
            <a:off x="4803663" y="3953100"/>
            <a:ext cx="63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Begins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Con’t</a:t>
            </a:r>
            <a:endParaRPr/>
          </a:p>
        </p:txBody>
      </p:sp>
      <p:sp>
        <p:nvSpPr>
          <p:cNvPr id="182" name="Google Shape;182;p26"/>
          <p:cNvSpPr txBox="1"/>
          <p:nvPr>
            <p:ph idx="1" type="body"/>
          </p:nvPr>
        </p:nvSpPr>
        <p:spPr>
          <a:xfrm>
            <a:off x="729450" y="2078875"/>
            <a:ext cx="7688700" cy="1104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Define</a:t>
            </a:r>
            <a:r>
              <a:rPr lang="en"/>
              <a:t> the use case only once but can be </a:t>
            </a:r>
            <a:r>
              <a:rPr lang="en"/>
              <a:t>referenced by several diagram</a:t>
            </a:r>
            <a:endParaRPr/>
          </a:p>
          <a:p>
            <a:pPr indent="-311150" lvl="0" marL="457200" rtl="0" algn="l">
              <a:spcBef>
                <a:spcPts val="0"/>
              </a:spcBef>
              <a:spcAft>
                <a:spcPts val="0"/>
              </a:spcAft>
              <a:buSzPts val="1300"/>
              <a:buChar char="●"/>
            </a:pPr>
            <a:r>
              <a:rPr lang="en"/>
              <a:t>Naming of a use case: A verb and a Noun</a:t>
            </a:r>
            <a:endParaRPr/>
          </a:p>
          <a:p>
            <a:pPr indent="0" lvl="0" marL="0" rtl="0" algn="l">
              <a:spcBef>
                <a:spcPts val="1200"/>
              </a:spcBef>
              <a:spcAft>
                <a:spcPts val="1200"/>
              </a:spcAft>
              <a:buNone/>
            </a:pPr>
            <a:r>
              <a:t/>
            </a:r>
            <a:endParaRPr/>
          </a:p>
        </p:txBody>
      </p:sp>
      <p:sp>
        <p:nvSpPr>
          <p:cNvPr id="183" name="Google Shape;183;p26"/>
          <p:cNvSpPr/>
          <p:nvPr/>
        </p:nvSpPr>
        <p:spPr>
          <a:xfrm>
            <a:off x="3627975" y="2943100"/>
            <a:ext cx="2128800" cy="20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3924225" y="3609400"/>
            <a:ext cx="1536300" cy="7035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Use Case Symbol</a:t>
            </a:r>
            <a:endParaRPr>
              <a:solidFill>
                <a:schemeClr val="dk2"/>
              </a:solidFill>
            </a:endParaRPr>
          </a:p>
        </p:txBody>
      </p:sp>
      <p:cxnSp>
        <p:nvCxnSpPr>
          <p:cNvPr id="185" name="Google Shape;185;p26"/>
          <p:cNvCxnSpPr/>
          <p:nvPr/>
        </p:nvCxnSpPr>
        <p:spPr>
          <a:xfrm rot="10800000">
            <a:off x="2443400" y="3294700"/>
            <a:ext cx="1702800" cy="4443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6"/>
          <p:cNvSpPr/>
          <p:nvPr/>
        </p:nvSpPr>
        <p:spPr>
          <a:xfrm>
            <a:off x="1814000" y="3035650"/>
            <a:ext cx="333300" cy="3333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6"/>
          <p:cNvCxnSpPr/>
          <p:nvPr/>
        </p:nvCxnSpPr>
        <p:spPr>
          <a:xfrm>
            <a:off x="1971350" y="3368950"/>
            <a:ext cx="18600" cy="77730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26"/>
          <p:cNvCxnSpPr/>
          <p:nvPr/>
        </p:nvCxnSpPr>
        <p:spPr>
          <a:xfrm>
            <a:off x="1786250" y="3609400"/>
            <a:ext cx="3888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26"/>
          <p:cNvCxnSpPr/>
          <p:nvPr/>
        </p:nvCxnSpPr>
        <p:spPr>
          <a:xfrm>
            <a:off x="1999250" y="4137050"/>
            <a:ext cx="222000" cy="2685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26"/>
          <p:cNvCxnSpPr/>
          <p:nvPr/>
        </p:nvCxnSpPr>
        <p:spPr>
          <a:xfrm flipH="1">
            <a:off x="1786250" y="4127900"/>
            <a:ext cx="175800" cy="27750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6"/>
          <p:cNvSpPr txBox="1"/>
          <p:nvPr/>
        </p:nvSpPr>
        <p:spPr>
          <a:xfrm>
            <a:off x="3017125" y="3196488"/>
            <a:ext cx="12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Association</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Complete example of system used to plan a conference (From Dr. BC presentation)</a:t>
            </a:r>
            <a:endParaRPr/>
          </a:p>
        </p:txBody>
      </p:sp>
      <p:pic>
        <p:nvPicPr>
          <p:cNvPr id="197" name="Google Shape;197;p27"/>
          <p:cNvPicPr preferRelativeResize="0"/>
          <p:nvPr/>
        </p:nvPicPr>
        <p:blipFill>
          <a:blip r:embed="rId3">
            <a:alphaModFix/>
          </a:blip>
          <a:stretch>
            <a:fillRect/>
          </a:stretch>
        </p:blipFill>
        <p:spPr>
          <a:xfrm>
            <a:off x="2980249" y="283063"/>
            <a:ext cx="3364650" cy="38816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Use Case Walkthrough Example</a:t>
            </a:r>
            <a:endParaRPr/>
          </a:p>
        </p:txBody>
      </p:sp>
      <p:sp>
        <p:nvSpPr>
          <p:cNvPr id="203" name="Google Shape;20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Global Use Case is how all the parts of your project work together. A good place to start might be with your main function and what/whos functions it may call.</a:t>
            </a:r>
            <a:endParaRPr/>
          </a:p>
          <a:p>
            <a:pPr indent="-311150" lvl="0" marL="457200" rtl="0" algn="l">
              <a:spcBef>
                <a:spcPts val="0"/>
              </a:spcBef>
              <a:spcAft>
                <a:spcPts val="0"/>
              </a:spcAft>
              <a:buSzPts val="1300"/>
              <a:buChar char="●"/>
            </a:pPr>
            <a:r>
              <a:rPr lang="en"/>
              <a:t>How did  those function interact with other functions and what did the function do</a:t>
            </a:r>
            <a:endParaRPr/>
          </a:p>
          <a:p>
            <a:pPr indent="-311150" lvl="0" marL="457200" rtl="0" algn="l">
              <a:spcBef>
                <a:spcPts val="0"/>
              </a:spcBef>
              <a:spcAft>
                <a:spcPts val="0"/>
              </a:spcAft>
              <a:buSzPts val="1300"/>
              <a:buChar char="●"/>
            </a:pPr>
            <a:r>
              <a:rPr lang="en"/>
              <a:t>Explain the levels and how different actions cause a variety of events to unfold. For example, the initLevel(int) function starts playing the theme song</a:t>
            </a:r>
            <a:endParaRPr/>
          </a:p>
          <a:p>
            <a:pPr indent="-311150" lvl="0" marL="457200" rtl="0" algn="l">
              <a:spcBef>
                <a:spcPts val="0"/>
              </a:spcBef>
              <a:spcAft>
                <a:spcPts val="0"/>
              </a:spcAft>
              <a:buSzPts val="1300"/>
              <a:buChar char="●"/>
            </a:pPr>
            <a:r>
              <a:rPr lang="en"/>
              <a:t>Go through the calls that are made, are there different arrays that are filled? Are there loops that run?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Diagram</a:t>
            </a:r>
            <a:endParaRPr/>
          </a:p>
        </p:txBody>
      </p:sp>
      <p:sp>
        <p:nvSpPr>
          <p:cNvPr id="209" name="Google Shape;209;p29"/>
          <p:cNvSpPr txBox="1"/>
          <p:nvPr>
            <p:ph idx="1" type="body"/>
          </p:nvPr>
        </p:nvSpPr>
        <p:spPr>
          <a:xfrm>
            <a:off x="729450" y="2078875"/>
            <a:ext cx="7688700" cy="278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This </a:t>
            </a:r>
            <a:r>
              <a:rPr lang="en" sz="1500"/>
              <a:t>Context</a:t>
            </a:r>
            <a:r>
              <a:rPr lang="en" sz="1500"/>
              <a:t> Diagram will help </a:t>
            </a:r>
            <a:r>
              <a:rPr lang="en" sz="1500"/>
              <a:t>summarize</a:t>
            </a:r>
            <a:r>
              <a:rPr lang="en" sz="1500"/>
              <a:t> all activity in the system and subsystems</a:t>
            </a:r>
            <a:endParaRPr sz="1500"/>
          </a:p>
          <a:p>
            <a:pPr indent="0" lvl="0" marL="0" rtl="0" algn="l">
              <a:spcBef>
                <a:spcPts val="1200"/>
              </a:spcBef>
              <a:spcAft>
                <a:spcPts val="0"/>
              </a:spcAft>
              <a:buNone/>
            </a:pPr>
            <a:r>
              <a:rPr lang="en" sz="1500"/>
              <a:t>Context Diagrams contain: </a:t>
            </a:r>
            <a:endParaRPr sz="1500"/>
          </a:p>
          <a:p>
            <a:pPr indent="-323850" lvl="0" marL="457200" rtl="0" algn="l">
              <a:spcBef>
                <a:spcPts val="1200"/>
              </a:spcBef>
              <a:spcAft>
                <a:spcPts val="0"/>
              </a:spcAft>
              <a:buSzPts val="1500"/>
              <a:buChar char="●"/>
            </a:pPr>
            <a:r>
              <a:rPr lang="en" sz="1500"/>
              <a:t>Highest  view of the system</a:t>
            </a:r>
            <a:endParaRPr sz="1500"/>
          </a:p>
          <a:p>
            <a:pPr indent="-323850" lvl="0" marL="457200" rtl="0" algn="l">
              <a:spcBef>
                <a:spcPts val="0"/>
              </a:spcBef>
              <a:spcAft>
                <a:spcPts val="0"/>
              </a:spcAft>
              <a:buSzPts val="1500"/>
              <a:buChar char="●"/>
            </a:pPr>
            <a:r>
              <a:rPr lang="en" sz="1500"/>
              <a:t>Shows system boundaries and scope </a:t>
            </a:r>
            <a:endParaRPr sz="1500"/>
          </a:p>
          <a:p>
            <a:pPr indent="0" lvl="0" marL="0" rtl="0" algn="l">
              <a:spcBef>
                <a:spcPts val="1200"/>
              </a:spcBef>
              <a:spcAft>
                <a:spcPts val="0"/>
              </a:spcAft>
              <a:buNone/>
            </a:pPr>
            <a:r>
              <a:rPr lang="en" sz="1500"/>
              <a:t>Context Diagrams do not include: </a:t>
            </a:r>
            <a:endParaRPr sz="1500"/>
          </a:p>
          <a:p>
            <a:pPr indent="-323850" lvl="0" marL="457200" rtl="0" algn="l">
              <a:spcBef>
                <a:spcPts val="1200"/>
              </a:spcBef>
              <a:spcAft>
                <a:spcPts val="0"/>
              </a:spcAft>
              <a:buSzPts val="1500"/>
              <a:buChar char="●"/>
            </a:pPr>
            <a:r>
              <a:rPr lang="en" sz="1500"/>
              <a:t>Data stores</a:t>
            </a:r>
            <a:endParaRPr sz="1500"/>
          </a:p>
          <a:p>
            <a:pPr indent="-323850" lvl="0" marL="457200" rtl="0" algn="l">
              <a:spcBef>
                <a:spcPts val="0"/>
              </a:spcBef>
              <a:spcAft>
                <a:spcPts val="0"/>
              </a:spcAft>
              <a:buSzPts val="1500"/>
              <a:buChar char="●"/>
            </a:pPr>
            <a:r>
              <a:rPr lang="en" sz="1500"/>
              <a:t>Details within the system</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Context Diagram example for Course Registration System (Dr. BC)</a:t>
            </a:r>
            <a:endParaRPr/>
          </a:p>
        </p:txBody>
      </p:sp>
      <p:pic>
        <p:nvPicPr>
          <p:cNvPr id="215" name="Google Shape;215;p30"/>
          <p:cNvPicPr preferRelativeResize="0"/>
          <p:nvPr/>
        </p:nvPicPr>
        <p:blipFill>
          <a:blip r:embed="rId3">
            <a:alphaModFix/>
          </a:blip>
          <a:stretch>
            <a:fillRect/>
          </a:stretch>
        </p:blipFill>
        <p:spPr>
          <a:xfrm>
            <a:off x="883038" y="133900"/>
            <a:ext cx="7381225" cy="404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Screenshots </a:t>
            </a:r>
            <a:endParaRPr/>
          </a:p>
        </p:txBody>
      </p:sp>
      <p:sp>
        <p:nvSpPr>
          <p:cNvPr id="221" name="Google Shape;221;p31"/>
          <p:cNvSpPr txBox="1"/>
          <p:nvPr>
            <p:ph idx="1" type="body"/>
          </p:nvPr>
        </p:nvSpPr>
        <p:spPr>
          <a:xfrm>
            <a:off x="729450" y="2078875"/>
            <a:ext cx="7688700" cy="77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Include several </a:t>
            </a:r>
            <a:r>
              <a:rPr lang="en"/>
              <a:t>sample</a:t>
            </a:r>
            <a:r>
              <a:rPr lang="en"/>
              <a:t> screenshot of your game running. </a:t>
            </a:r>
            <a:endParaRPr/>
          </a:p>
        </p:txBody>
      </p:sp>
      <p:pic>
        <p:nvPicPr>
          <p:cNvPr id="222" name="Google Shape;222;p31"/>
          <p:cNvPicPr preferRelativeResize="0"/>
          <p:nvPr/>
        </p:nvPicPr>
        <p:blipFill>
          <a:blip r:embed="rId3">
            <a:alphaModFix/>
          </a:blip>
          <a:stretch>
            <a:fillRect/>
          </a:stretch>
        </p:blipFill>
        <p:spPr>
          <a:xfrm>
            <a:off x="2304475" y="2491775"/>
            <a:ext cx="4538674" cy="237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Overview</a:t>
            </a:r>
            <a:endParaRPr/>
          </a:p>
        </p:txBody>
      </p:sp>
      <p:sp>
        <p:nvSpPr>
          <p:cNvPr id="93" name="Google Shape;93;p1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Lato"/>
              <a:buChar char="●"/>
            </a:pPr>
            <a:r>
              <a:rPr lang="en" sz="1200">
                <a:solidFill>
                  <a:srgbClr val="000000"/>
                </a:solidFill>
              </a:rPr>
              <a:t>Using GitHub</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Setting up a new GitHub Repository</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Cloning a Repository</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Pulling a Repository</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Commiting Changes</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Pushing Commits</a:t>
            </a:r>
            <a:endParaRPr sz="1200">
              <a:solidFill>
                <a:srgbClr val="000000"/>
              </a:solidFill>
            </a:endParaRPr>
          </a:p>
          <a:p>
            <a:pPr indent="-304800" lvl="0" marL="457200" rtl="0" algn="l">
              <a:lnSpc>
                <a:spcPct val="100000"/>
              </a:lnSpc>
              <a:spcBef>
                <a:spcPts val="0"/>
              </a:spcBef>
              <a:spcAft>
                <a:spcPts val="0"/>
              </a:spcAft>
              <a:buClr>
                <a:srgbClr val="000000"/>
              </a:buClr>
              <a:buSzPts val="1200"/>
              <a:buFont typeface="Lato"/>
              <a:buChar char="●"/>
            </a:pPr>
            <a:r>
              <a:rPr lang="en" sz="1200">
                <a:solidFill>
                  <a:srgbClr val="000000"/>
                </a:solidFill>
              </a:rPr>
              <a:t>Software Analysis Presentation Requirements</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 composed of group and individual marks</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Team Introduction</a:t>
            </a:r>
            <a:endParaRPr sz="1200">
              <a:solidFill>
                <a:srgbClr val="000000"/>
              </a:solidFill>
            </a:endParaRPr>
          </a:p>
          <a:p>
            <a:pPr indent="-304800" lvl="1" marL="914400" rtl="0" algn="l">
              <a:lnSpc>
                <a:spcPct val="100000"/>
              </a:lnSpc>
              <a:spcBef>
                <a:spcPts val="0"/>
              </a:spcBef>
              <a:spcAft>
                <a:spcPts val="0"/>
              </a:spcAft>
              <a:buClr>
                <a:srgbClr val="000000"/>
              </a:buClr>
              <a:buSzPts val="1200"/>
              <a:buFont typeface="Arial"/>
              <a:buChar char="○"/>
            </a:pPr>
            <a:r>
              <a:rPr lang="en" sz="1200">
                <a:solidFill>
                  <a:srgbClr val="000000"/>
                </a:solidFill>
              </a:rPr>
              <a:t>Storyboard Slides</a:t>
            </a:r>
            <a:endParaRPr sz="1200">
              <a:solidFill>
                <a:srgbClr val="000000"/>
              </a:solidFill>
            </a:endParaRPr>
          </a:p>
          <a:p>
            <a:pPr indent="0" lvl="0" marL="0" rtl="0" algn="l">
              <a:lnSpc>
                <a:spcPct val="100000"/>
              </a:lnSpc>
              <a:spcBef>
                <a:spcPts val="0"/>
              </a:spcBef>
              <a:spcAft>
                <a:spcPts val="0"/>
              </a:spcAft>
              <a:buNone/>
            </a:pPr>
            <a:r>
              <a:t/>
            </a:r>
            <a:endParaRPr sz="1200"/>
          </a:p>
        </p:txBody>
      </p:sp>
      <p:sp>
        <p:nvSpPr>
          <p:cNvPr id="94" name="Google Shape;94;p1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04800" lvl="1" marL="914400" rtl="0" algn="l">
              <a:lnSpc>
                <a:spcPct val="100000"/>
              </a:lnSpc>
              <a:spcBef>
                <a:spcPts val="0"/>
              </a:spcBef>
              <a:spcAft>
                <a:spcPts val="0"/>
              </a:spcAft>
              <a:buClr>
                <a:srgbClr val="000000"/>
              </a:buClr>
              <a:buSzPts val="1200"/>
              <a:buFont typeface="Lato"/>
              <a:buChar char="○"/>
            </a:pPr>
            <a:r>
              <a:rPr lang="en" sz="1200">
                <a:solidFill>
                  <a:srgbClr val="000000"/>
                </a:solidFill>
              </a:rPr>
              <a:t>Global Use Case and Data Passing</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Context Diagram</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Diagram 0</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RFP</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Individual Aspect of the SA Presentation</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Use Case Diagrams &amp; Scenario</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Data Flow Diagram</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Data Flow Process</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Test Plan</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Champion Document</a:t>
            </a:r>
            <a:endParaRPr sz="1200">
              <a:solidFill>
                <a:srgbClr val="000000"/>
              </a:solidFill>
            </a:endParaRPr>
          </a:p>
          <a:p>
            <a:pPr indent="-304800" lvl="1" marL="914400" rtl="0" algn="l">
              <a:lnSpc>
                <a:spcPct val="90000"/>
              </a:lnSpc>
              <a:spcBef>
                <a:spcPts val="0"/>
              </a:spcBef>
              <a:spcAft>
                <a:spcPts val="0"/>
              </a:spcAft>
              <a:buClr>
                <a:srgbClr val="000000"/>
              </a:buClr>
              <a:buSzPts val="1200"/>
              <a:buFont typeface="Lato"/>
              <a:buChar char="○"/>
            </a:pPr>
            <a:r>
              <a:rPr lang="en" sz="1200">
                <a:solidFill>
                  <a:srgbClr val="000000"/>
                </a:solidFill>
              </a:rPr>
              <a:t>Presentation Marking Key Sheet</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 0</a:t>
            </a:r>
            <a:endParaRPr/>
          </a:p>
        </p:txBody>
      </p:sp>
      <p:sp>
        <p:nvSpPr>
          <p:cNvPr id="228" name="Google Shape;22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Analyze the major </a:t>
            </a:r>
            <a:r>
              <a:rPr lang="en" sz="1800"/>
              <a:t>activities</a:t>
            </a:r>
            <a:r>
              <a:rPr lang="en" sz="1800"/>
              <a:t> in the context process. </a:t>
            </a:r>
            <a:endParaRPr sz="1800"/>
          </a:p>
          <a:p>
            <a:pPr indent="-342900" lvl="0" marL="457200" rtl="0" algn="l">
              <a:spcBef>
                <a:spcPts val="0"/>
              </a:spcBef>
              <a:spcAft>
                <a:spcPts val="0"/>
              </a:spcAft>
              <a:buSzPts val="1800"/>
              <a:buChar char="●"/>
            </a:pPr>
            <a:r>
              <a:rPr lang="en" sz="1800"/>
              <a:t>Include</a:t>
            </a:r>
            <a:r>
              <a:rPr lang="en" sz="1800"/>
              <a:t> external entities and major data stores. </a:t>
            </a:r>
            <a:endParaRPr sz="1800"/>
          </a:p>
          <a:p>
            <a:pPr indent="-342900" lvl="0" marL="457200" rtl="0" algn="l">
              <a:spcBef>
                <a:spcPts val="0"/>
              </a:spcBef>
              <a:spcAft>
                <a:spcPts val="0"/>
              </a:spcAft>
              <a:buSzPts val="1800"/>
              <a:buChar char="●"/>
            </a:pPr>
            <a:r>
              <a:rPr lang="en" sz="1800"/>
              <a:t>For complex  processes include a child diagram with local data stores and details.</a:t>
            </a:r>
            <a:endParaRPr sz="1800"/>
          </a:p>
          <a:p>
            <a:pPr indent="-342900" lvl="0" marL="457200" rtl="0" algn="l">
              <a:spcBef>
                <a:spcPts val="0"/>
              </a:spcBef>
              <a:spcAft>
                <a:spcPts val="0"/>
              </a:spcAft>
              <a:buSzPts val="1800"/>
              <a:buChar char="●"/>
            </a:pPr>
            <a:r>
              <a:rPr lang="en" sz="1800"/>
              <a:t>Check for </a:t>
            </a:r>
            <a:r>
              <a:rPr lang="en" sz="1800"/>
              <a:t>errors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96275" y="1318650"/>
            <a:ext cx="377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 0</a:t>
            </a:r>
            <a:endParaRPr/>
          </a:p>
        </p:txBody>
      </p:sp>
      <p:sp>
        <p:nvSpPr>
          <p:cNvPr id="234" name="Google Shape;234;p33"/>
          <p:cNvSpPr txBox="1"/>
          <p:nvPr>
            <p:ph type="title"/>
          </p:nvPr>
        </p:nvSpPr>
        <p:spPr>
          <a:xfrm>
            <a:off x="4572000" y="1318650"/>
            <a:ext cx="377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Child Diagram</a:t>
            </a:r>
            <a:endParaRPr/>
          </a:p>
        </p:txBody>
      </p:sp>
      <p:pic>
        <p:nvPicPr>
          <p:cNvPr id="235" name="Google Shape;235;p33"/>
          <p:cNvPicPr preferRelativeResize="0"/>
          <p:nvPr/>
        </p:nvPicPr>
        <p:blipFill>
          <a:blip r:embed="rId3">
            <a:alphaModFix/>
          </a:blip>
          <a:stretch>
            <a:fillRect/>
          </a:stretch>
        </p:blipFill>
        <p:spPr>
          <a:xfrm>
            <a:off x="396274" y="2036536"/>
            <a:ext cx="3774300" cy="2734877"/>
          </a:xfrm>
          <a:prstGeom prst="rect">
            <a:avLst/>
          </a:prstGeom>
          <a:noFill/>
          <a:ln>
            <a:noFill/>
          </a:ln>
        </p:spPr>
      </p:pic>
      <p:pic>
        <p:nvPicPr>
          <p:cNvPr id="236" name="Google Shape;236;p33"/>
          <p:cNvPicPr preferRelativeResize="0"/>
          <p:nvPr/>
        </p:nvPicPr>
        <p:blipFill>
          <a:blip r:embed="rId4">
            <a:alphaModFix/>
          </a:blip>
          <a:stretch>
            <a:fillRect/>
          </a:stretch>
        </p:blipFill>
        <p:spPr>
          <a:xfrm>
            <a:off x="4690625" y="2047163"/>
            <a:ext cx="3774300" cy="27136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RFP</a:t>
            </a:r>
            <a:endParaRPr/>
          </a:p>
        </p:txBody>
      </p:sp>
      <p:sp>
        <p:nvSpPr>
          <p:cNvPr id="242" name="Google Shape;242;p34"/>
          <p:cNvSpPr txBox="1"/>
          <p:nvPr>
            <p:ph idx="1" type="body"/>
          </p:nvPr>
        </p:nvSpPr>
        <p:spPr>
          <a:xfrm>
            <a:off x="727650" y="1853850"/>
            <a:ext cx="7688700" cy="97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405"/>
              <a:t>Due Thursday September 23rd 2021</a:t>
            </a:r>
            <a:endParaRPr sz="1405"/>
          </a:p>
          <a:p>
            <a:pPr indent="0" lvl="0" marL="0" rtl="0" algn="l">
              <a:lnSpc>
                <a:spcPct val="95000"/>
              </a:lnSpc>
              <a:spcBef>
                <a:spcPts val="1200"/>
              </a:spcBef>
              <a:spcAft>
                <a:spcPts val="0"/>
              </a:spcAft>
              <a:buSzPts val="935"/>
              <a:buNone/>
            </a:pPr>
            <a:r>
              <a:rPr lang="en" sz="1405"/>
              <a:t>Should include: </a:t>
            </a:r>
            <a:endParaRPr sz="1405"/>
          </a:p>
          <a:p>
            <a:pPr indent="0" lvl="0" marL="457200" rtl="0" algn="l">
              <a:lnSpc>
                <a:spcPct val="95000"/>
              </a:lnSpc>
              <a:spcBef>
                <a:spcPts val="1200"/>
              </a:spcBef>
              <a:spcAft>
                <a:spcPts val="1200"/>
              </a:spcAft>
              <a:buSzPts val="935"/>
              <a:buNone/>
            </a:pPr>
            <a:r>
              <a:t/>
            </a:r>
            <a:endParaRPr sz="1105"/>
          </a:p>
        </p:txBody>
      </p:sp>
      <p:sp>
        <p:nvSpPr>
          <p:cNvPr id="243" name="Google Shape;243;p34"/>
          <p:cNvSpPr txBox="1"/>
          <p:nvPr/>
        </p:nvSpPr>
        <p:spPr>
          <a:xfrm>
            <a:off x="812975" y="2648550"/>
            <a:ext cx="34245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Proper title page</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Table of contents</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Problem description and project objectives </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Intended users and interactions </a:t>
            </a:r>
            <a:endParaRPr sz="1600">
              <a:latin typeface="Lato"/>
              <a:ea typeface="Lato"/>
              <a:cs typeface="Lato"/>
              <a:sym typeface="Lato"/>
            </a:endParaRPr>
          </a:p>
        </p:txBody>
      </p:sp>
      <p:sp>
        <p:nvSpPr>
          <p:cNvPr id="244" name="Google Shape;244;p34"/>
          <p:cNvSpPr txBox="1"/>
          <p:nvPr/>
        </p:nvSpPr>
        <p:spPr>
          <a:xfrm>
            <a:off x="4749700" y="2648550"/>
            <a:ext cx="34245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Known constraints </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Project Schedule and dates</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Proposals</a:t>
            </a:r>
            <a:endParaRPr sz="1500">
              <a:solidFill>
                <a:schemeClr val="accent1"/>
              </a:solidFill>
              <a:latin typeface="Lato"/>
              <a:ea typeface="Lato"/>
              <a:cs typeface="Lato"/>
              <a:sym typeface="Lato"/>
            </a:endParaRPr>
          </a:p>
          <a:p>
            <a:pPr indent="-323850" lvl="0" marL="457200" rtl="0" algn="l">
              <a:lnSpc>
                <a:spcPct val="115000"/>
              </a:lnSpc>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Glossary of terms </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a:t>
            </a:r>
            <a:r>
              <a:rPr lang="en"/>
              <a:t>Aspect</a:t>
            </a:r>
            <a:r>
              <a:rPr lang="en"/>
              <a:t> of the SA Presentation</a:t>
            </a:r>
            <a:endParaRPr/>
          </a:p>
        </p:txBody>
      </p:sp>
      <p:sp>
        <p:nvSpPr>
          <p:cNvPr id="250" name="Google Shape;250;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Re-i</a:t>
            </a:r>
            <a:r>
              <a:rPr lang="en" sz="1500"/>
              <a:t>ntroduce</a:t>
            </a:r>
            <a:r>
              <a:rPr lang="en" sz="1500"/>
              <a:t> yourself and the feature of your game</a:t>
            </a:r>
            <a:endParaRPr sz="1500"/>
          </a:p>
          <a:p>
            <a:pPr indent="-323850" lvl="0" marL="457200" rtl="0" algn="l">
              <a:lnSpc>
                <a:spcPct val="150000"/>
              </a:lnSpc>
              <a:spcBef>
                <a:spcPts val="0"/>
              </a:spcBef>
              <a:spcAft>
                <a:spcPts val="0"/>
              </a:spcAft>
              <a:buSzPts val="1500"/>
              <a:buChar char="●"/>
            </a:pPr>
            <a:r>
              <a:rPr lang="en" sz="1500"/>
              <a:t>Provide details of that feature and the overall role it has to the </a:t>
            </a:r>
            <a:r>
              <a:rPr lang="en" sz="1500"/>
              <a:t>project</a:t>
            </a:r>
            <a:endParaRPr sz="1500"/>
          </a:p>
          <a:p>
            <a:pPr indent="-323850" lvl="0" marL="457200" rtl="0" algn="l">
              <a:lnSpc>
                <a:spcPct val="150000"/>
              </a:lnSpc>
              <a:spcBef>
                <a:spcPts val="0"/>
              </a:spcBef>
              <a:spcAft>
                <a:spcPts val="0"/>
              </a:spcAft>
              <a:buSzPts val="1500"/>
              <a:buChar char="●"/>
            </a:pPr>
            <a:r>
              <a:rPr lang="en" sz="1500"/>
              <a:t>Explain the priority, importance, and complexity of the feature</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**You will have individual slides that go with your feature and you will be the one required to talk about it. This aspect of the presentation is marked individually for each person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Diagrams &amp; Scenario</a:t>
            </a:r>
            <a:endParaRPr/>
          </a:p>
        </p:txBody>
      </p:sp>
      <p:sp>
        <p:nvSpPr>
          <p:cNvPr id="256" name="Google Shape;256;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These use case diagram(s) will be similar to the global use case done for the whole game, but will the </a:t>
            </a:r>
            <a:r>
              <a:rPr lang="en" sz="1500"/>
              <a:t>specific</a:t>
            </a:r>
            <a:r>
              <a:rPr lang="en" sz="1500"/>
              <a:t> for your feature. </a:t>
            </a:r>
            <a:endParaRPr sz="1500"/>
          </a:p>
          <a:p>
            <a:pPr indent="-323850" lvl="0" marL="457200" rtl="0" algn="l">
              <a:lnSpc>
                <a:spcPct val="150000"/>
              </a:lnSpc>
              <a:spcBef>
                <a:spcPts val="0"/>
              </a:spcBef>
              <a:spcAft>
                <a:spcPts val="0"/>
              </a:spcAft>
              <a:buSzPts val="1500"/>
              <a:buChar char="●"/>
            </a:pPr>
            <a:r>
              <a:rPr lang="en" sz="1500"/>
              <a:t>Fewer use cases the better (but required one for each person) </a:t>
            </a:r>
            <a:endParaRPr sz="1500"/>
          </a:p>
          <a:p>
            <a:pPr indent="-323850" lvl="0" marL="457200" rtl="0" algn="l">
              <a:lnSpc>
                <a:spcPct val="150000"/>
              </a:lnSpc>
              <a:spcBef>
                <a:spcPts val="0"/>
              </a:spcBef>
              <a:spcAft>
                <a:spcPts val="0"/>
              </a:spcAft>
              <a:buSzPts val="1500"/>
              <a:buChar char="●"/>
            </a:pPr>
            <a:r>
              <a:rPr lang="en" sz="1500"/>
              <a:t>Remember: an</a:t>
            </a:r>
            <a:r>
              <a:rPr lang="en" sz="1500"/>
              <a:t> actor initiates an event that begins an event in the system</a:t>
            </a:r>
            <a:endParaRPr sz="1500"/>
          </a:p>
          <a:p>
            <a:pPr indent="-323850" lvl="0" marL="457200" rtl="0" algn="l">
              <a:lnSpc>
                <a:spcPct val="150000"/>
              </a:lnSpc>
              <a:spcBef>
                <a:spcPts val="0"/>
              </a:spcBef>
              <a:spcAft>
                <a:spcPts val="0"/>
              </a:spcAft>
              <a:buSzPts val="1500"/>
              <a:buChar char="●"/>
            </a:pPr>
            <a:r>
              <a:rPr lang="en" sz="1500"/>
              <a:t>Scenario</a:t>
            </a:r>
            <a:r>
              <a:rPr lang="en" sz="1500"/>
              <a:t> of how the </a:t>
            </a:r>
            <a:r>
              <a:rPr lang="en" sz="1500"/>
              <a:t>aspect</a:t>
            </a:r>
            <a:r>
              <a:rPr lang="en" sz="1500"/>
              <a:t> of your game will unfold</a:t>
            </a:r>
            <a:endParaRPr sz="1500"/>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Flow Diagram</a:t>
            </a:r>
            <a:endParaRPr/>
          </a:p>
        </p:txBody>
      </p:sp>
      <p:sp>
        <p:nvSpPr>
          <p:cNvPr id="262" name="Google Shape;262;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will take the context diagram that reports the needs based on the solution, but will add the “Data Process”  to include where the data came from, how it is transformed to produce the report and where it is being stored</a:t>
            </a:r>
            <a:endParaRPr/>
          </a:p>
          <a:p>
            <a:pPr indent="0" lvl="0" marL="0" rtl="0" algn="l">
              <a:spcBef>
                <a:spcPts val="1200"/>
              </a:spcBef>
              <a:spcAft>
                <a:spcPts val="1200"/>
              </a:spcAft>
              <a:buNone/>
            </a:pPr>
            <a:r>
              <a:rPr lang="en"/>
              <a:t>Data Flow diagrams can be difficult as they report on many different layers.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Flow Process</a:t>
            </a:r>
            <a:endParaRPr/>
          </a:p>
        </p:txBody>
      </p:sp>
      <p:sp>
        <p:nvSpPr>
          <p:cNvPr id="268" name="Google Shape;268;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Create a logical data flow diagram of </a:t>
            </a:r>
            <a:r>
              <a:rPr lang="en" sz="1500"/>
              <a:t>current</a:t>
            </a:r>
            <a:r>
              <a:rPr lang="en" sz="1500"/>
              <a:t> system</a:t>
            </a:r>
            <a:endParaRPr sz="1500"/>
          </a:p>
          <a:p>
            <a:pPr indent="-323850" lvl="0" marL="457200" rtl="0" algn="l">
              <a:lnSpc>
                <a:spcPct val="150000"/>
              </a:lnSpc>
              <a:spcBef>
                <a:spcPts val="0"/>
              </a:spcBef>
              <a:spcAft>
                <a:spcPts val="0"/>
              </a:spcAft>
              <a:buSzPts val="1500"/>
              <a:buChar char="●"/>
            </a:pPr>
            <a:r>
              <a:rPr lang="en" sz="1500"/>
              <a:t>Add the data and processes in the new system, this will be the updated logical DFD of the new system</a:t>
            </a:r>
            <a:endParaRPr sz="1500"/>
          </a:p>
          <a:p>
            <a:pPr indent="-323850" lvl="0" marL="457200" rtl="0" algn="l">
              <a:lnSpc>
                <a:spcPct val="150000"/>
              </a:lnSpc>
              <a:spcBef>
                <a:spcPts val="0"/>
              </a:spcBef>
              <a:spcAft>
                <a:spcPts val="0"/>
              </a:spcAft>
              <a:buSzPts val="1500"/>
              <a:buChar char="●"/>
            </a:pPr>
            <a:r>
              <a:rPr lang="en" sz="1500"/>
              <a:t>Derive the physical DFD for the new system from the created logical one</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Logical and Physical Data Flow Diagrams (Dr. BC presentation)</a:t>
            </a:r>
            <a:endParaRPr/>
          </a:p>
        </p:txBody>
      </p:sp>
      <p:pic>
        <p:nvPicPr>
          <p:cNvPr id="274" name="Google Shape;274;p39"/>
          <p:cNvPicPr preferRelativeResize="0"/>
          <p:nvPr/>
        </p:nvPicPr>
        <p:blipFill>
          <a:blip r:embed="rId3">
            <a:alphaModFix/>
          </a:blip>
          <a:stretch>
            <a:fillRect/>
          </a:stretch>
        </p:blipFill>
        <p:spPr>
          <a:xfrm>
            <a:off x="2239550" y="107250"/>
            <a:ext cx="4668188" cy="4067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Plan</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You will be required to </a:t>
            </a:r>
            <a:r>
              <a:rPr lang="en" sz="1500"/>
              <a:t>address</a:t>
            </a:r>
            <a:r>
              <a:rPr lang="en" sz="1500"/>
              <a:t> what sort of planning you will be doing to ensure your </a:t>
            </a:r>
            <a:r>
              <a:rPr lang="en" sz="1500"/>
              <a:t>aspect</a:t>
            </a:r>
            <a:r>
              <a:rPr lang="en" sz="1500"/>
              <a:t> of the game is functioning</a:t>
            </a:r>
            <a:endParaRPr sz="1500"/>
          </a:p>
          <a:p>
            <a:pPr indent="-323850" lvl="0" marL="457200" rtl="0" algn="l">
              <a:lnSpc>
                <a:spcPct val="150000"/>
              </a:lnSpc>
              <a:spcBef>
                <a:spcPts val="0"/>
              </a:spcBef>
              <a:spcAft>
                <a:spcPts val="0"/>
              </a:spcAft>
              <a:buSzPts val="1500"/>
              <a:buChar char="●"/>
            </a:pPr>
            <a:r>
              <a:rPr lang="en" sz="1500"/>
              <a:t>This will just be a rough plan</a:t>
            </a:r>
            <a:endParaRPr sz="1500"/>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Champion Document </a:t>
            </a:r>
            <a:endParaRPr/>
          </a:p>
        </p:txBody>
      </p:sp>
      <p:sp>
        <p:nvSpPr>
          <p:cNvPr id="286" name="Google Shape;286;p41"/>
          <p:cNvSpPr txBox="1"/>
          <p:nvPr>
            <p:ph idx="1" type="body"/>
          </p:nvPr>
        </p:nvSpPr>
        <p:spPr>
          <a:xfrm>
            <a:off x="729450" y="1853850"/>
            <a:ext cx="7688700" cy="30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Due on Friday </a:t>
            </a:r>
            <a:endParaRPr sz="1500"/>
          </a:p>
          <a:p>
            <a:pPr indent="0" lvl="0" marL="0" rtl="0" algn="l">
              <a:spcBef>
                <a:spcPts val="1200"/>
              </a:spcBef>
              <a:spcAft>
                <a:spcPts val="0"/>
              </a:spcAft>
              <a:buNone/>
            </a:pPr>
            <a:r>
              <a:rPr lang="en" sz="1500"/>
              <a:t>The document will include:</a:t>
            </a:r>
            <a:endParaRPr sz="1500"/>
          </a:p>
          <a:p>
            <a:pPr indent="-323850" lvl="0" marL="457200" rtl="0" algn="l">
              <a:spcBef>
                <a:spcPts val="1200"/>
              </a:spcBef>
              <a:spcAft>
                <a:spcPts val="0"/>
              </a:spcAft>
              <a:buSzPts val="1500"/>
              <a:buChar char="●"/>
            </a:pPr>
            <a:r>
              <a:rPr lang="en" sz="1500"/>
              <a:t>Brief Introduction </a:t>
            </a:r>
            <a:endParaRPr sz="1500"/>
          </a:p>
          <a:p>
            <a:pPr indent="-323850" lvl="0" marL="457200" rtl="0" algn="l">
              <a:spcBef>
                <a:spcPts val="0"/>
              </a:spcBef>
              <a:spcAft>
                <a:spcPts val="0"/>
              </a:spcAft>
              <a:buSzPts val="1500"/>
              <a:buChar char="●"/>
            </a:pPr>
            <a:r>
              <a:rPr lang="en" sz="1500"/>
              <a:t>Use case diagrams</a:t>
            </a:r>
            <a:endParaRPr sz="1500"/>
          </a:p>
          <a:p>
            <a:pPr indent="-311150" lvl="1" marL="914400" rtl="0" algn="l">
              <a:spcBef>
                <a:spcPts val="0"/>
              </a:spcBef>
              <a:spcAft>
                <a:spcPts val="0"/>
              </a:spcAft>
              <a:buSzPts val="1300"/>
              <a:buChar char="○"/>
            </a:pPr>
            <a:r>
              <a:rPr lang="en" sz="1300"/>
              <a:t>Scenario</a:t>
            </a:r>
            <a:endParaRPr sz="1300"/>
          </a:p>
          <a:p>
            <a:pPr indent="-311150" lvl="1" marL="914400" rtl="0" algn="l">
              <a:spcBef>
                <a:spcPts val="0"/>
              </a:spcBef>
              <a:spcAft>
                <a:spcPts val="0"/>
              </a:spcAft>
              <a:buSzPts val="1300"/>
              <a:buChar char="○"/>
            </a:pPr>
            <a:r>
              <a:rPr lang="en" sz="1300"/>
              <a:t>At least one exception case (with extend)</a:t>
            </a:r>
            <a:endParaRPr sz="1300"/>
          </a:p>
          <a:p>
            <a:pPr indent="-311150" lvl="1" marL="914400" rtl="0" algn="l">
              <a:spcBef>
                <a:spcPts val="0"/>
              </a:spcBef>
              <a:spcAft>
                <a:spcPts val="0"/>
              </a:spcAft>
              <a:buSzPts val="1300"/>
              <a:buChar char="○"/>
            </a:pPr>
            <a:r>
              <a:rPr lang="en" sz="1300"/>
              <a:t>&lt;&lt;include&gt;&gt; suitable for </a:t>
            </a:r>
            <a:r>
              <a:rPr lang="en" sz="1300"/>
              <a:t>dynamic</a:t>
            </a:r>
            <a:r>
              <a:rPr lang="en" sz="1300"/>
              <a:t> binding</a:t>
            </a:r>
            <a:endParaRPr sz="1300"/>
          </a:p>
          <a:p>
            <a:pPr indent="-323850" lvl="0" marL="457200" rtl="0" algn="l">
              <a:spcBef>
                <a:spcPts val="0"/>
              </a:spcBef>
              <a:spcAft>
                <a:spcPts val="0"/>
              </a:spcAft>
              <a:buSzPts val="1500"/>
              <a:buChar char="●"/>
            </a:pPr>
            <a:r>
              <a:rPr lang="en" sz="1500"/>
              <a:t>Data Flow diagram from level 0 with feature description</a:t>
            </a:r>
            <a:endParaRPr sz="1500"/>
          </a:p>
          <a:p>
            <a:pPr indent="-323850" lvl="0" marL="457200" rtl="0" algn="l">
              <a:spcBef>
                <a:spcPts val="0"/>
              </a:spcBef>
              <a:spcAft>
                <a:spcPts val="0"/>
              </a:spcAft>
              <a:buSzPts val="1500"/>
              <a:buChar char="●"/>
            </a:pPr>
            <a:r>
              <a:rPr lang="en" sz="1500"/>
              <a:t>Acceptance Tests</a:t>
            </a:r>
            <a:endParaRPr sz="1500"/>
          </a:p>
          <a:p>
            <a:pPr indent="-323850" lvl="0" marL="457200" rtl="0" algn="l">
              <a:spcBef>
                <a:spcPts val="0"/>
              </a:spcBef>
              <a:spcAft>
                <a:spcPts val="0"/>
              </a:spcAft>
              <a:buSzPts val="1500"/>
              <a:buChar char="●"/>
            </a:pPr>
            <a:r>
              <a:rPr lang="en" sz="1500"/>
              <a:t>Timeline that works with pert </a:t>
            </a:r>
            <a:r>
              <a:rPr lang="en" sz="1500"/>
              <a:t>diagram</a:t>
            </a:r>
            <a:r>
              <a:rPr lang="en" sz="1500"/>
              <a:t> and gantt chart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GitHub</a:t>
            </a:r>
            <a:endParaRPr/>
          </a:p>
        </p:txBody>
      </p:sp>
      <p:sp>
        <p:nvSpPr>
          <p:cNvPr id="100" name="Google Shape;100;p1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setting up. Then: usage.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Presentation Marking Key Sheet</a:t>
            </a:r>
            <a:endParaRPr/>
          </a:p>
        </p:txBody>
      </p:sp>
      <p:pic>
        <p:nvPicPr>
          <p:cNvPr id="292" name="Google Shape;292;p42"/>
          <p:cNvPicPr preferRelativeResize="0"/>
          <p:nvPr/>
        </p:nvPicPr>
        <p:blipFill>
          <a:blip r:embed="rId3">
            <a:alphaModFix/>
          </a:blip>
          <a:stretch>
            <a:fillRect/>
          </a:stretch>
        </p:blipFill>
        <p:spPr>
          <a:xfrm>
            <a:off x="2894288" y="1853850"/>
            <a:ext cx="3355418" cy="2984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Storyboard Presentation Key</a:t>
            </a:r>
            <a:endParaRPr/>
          </a:p>
        </p:txBody>
      </p:sp>
      <p:pic>
        <p:nvPicPr>
          <p:cNvPr id="298" name="Google Shape;298;p43"/>
          <p:cNvPicPr preferRelativeResize="0"/>
          <p:nvPr/>
        </p:nvPicPr>
        <p:blipFill>
          <a:blip r:embed="rId3">
            <a:alphaModFix/>
          </a:blip>
          <a:stretch>
            <a:fillRect/>
          </a:stretch>
        </p:blipFill>
        <p:spPr>
          <a:xfrm>
            <a:off x="5191800" y="617075"/>
            <a:ext cx="3401525" cy="4405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88375" y="1273250"/>
            <a:ext cx="2186400" cy="213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Phasmophobia is a 4 player online co-op psychological horror game. Paranormal activity is on the rise and it’s up to you and your team to use all the ghost hunting equipment at your disposal in order to gather as much evidence as you can.</a:t>
            </a:r>
            <a:endParaRPr sz="1200"/>
          </a:p>
        </p:txBody>
      </p:sp>
      <p:pic>
        <p:nvPicPr>
          <p:cNvPr id="304" name="Google Shape;304;p44"/>
          <p:cNvPicPr preferRelativeResize="0"/>
          <p:nvPr/>
        </p:nvPicPr>
        <p:blipFill>
          <a:blip r:embed="rId3">
            <a:alphaModFix/>
          </a:blip>
          <a:stretch>
            <a:fillRect/>
          </a:stretch>
        </p:blipFill>
        <p:spPr>
          <a:xfrm>
            <a:off x="2334150" y="754375"/>
            <a:ext cx="6657875" cy="373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idx="1" type="body"/>
          </p:nvPr>
        </p:nvSpPr>
        <p:spPr>
          <a:xfrm>
            <a:off x="135400" y="1262675"/>
            <a:ext cx="1907400" cy="314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You play as an investigator. The </a:t>
            </a:r>
            <a:r>
              <a:rPr b="1" lang="en"/>
              <a:t>main goal</a:t>
            </a:r>
            <a:r>
              <a:rPr lang="en"/>
              <a:t> of the game is to </a:t>
            </a:r>
            <a:r>
              <a:rPr b="1" lang="en"/>
              <a:t>complete contracts</a:t>
            </a:r>
            <a:r>
              <a:rPr lang="en"/>
              <a:t>, which primarily means to determine what </a:t>
            </a:r>
            <a:r>
              <a:rPr b="1" lang="en"/>
              <a:t>kind</a:t>
            </a:r>
            <a:r>
              <a:rPr lang="en"/>
              <a:t>  of ghost is haunting a location while completing some </a:t>
            </a:r>
            <a:r>
              <a:rPr b="1" lang="en"/>
              <a:t>optional objectives</a:t>
            </a:r>
            <a:r>
              <a:rPr lang="en"/>
              <a:t> that are determined randomly upon arrival. Completing objectives increases the amount of payment after each mission which allows you to buy better ghost hunting equipment.</a:t>
            </a:r>
            <a:endParaRPr/>
          </a:p>
        </p:txBody>
      </p:sp>
      <p:pic>
        <p:nvPicPr>
          <p:cNvPr id="310" name="Google Shape;310;p45"/>
          <p:cNvPicPr preferRelativeResize="0"/>
          <p:nvPr/>
        </p:nvPicPr>
        <p:blipFill>
          <a:blip r:embed="rId3">
            <a:alphaModFix/>
          </a:blip>
          <a:stretch>
            <a:fillRect/>
          </a:stretch>
        </p:blipFill>
        <p:spPr>
          <a:xfrm>
            <a:off x="2173300" y="606375"/>
            <a:ext cx="6861774" cy="4116224"/>
          </a:xfrm>
          <a:prstGeom prst="rect">
            <a:avLst/>
          </a:prstGeom>
          <a:noFill/>
          <a:ln>
            <a:noFill/>
          </a:ln>
        </p:spPr>
      </p:pic>
      <p:pic>
        <p:nvPicPr>
          <p:cNvPr id="311" name="Google Shape;311;p45"/>
          <p:cNvPicPr preferRelativeResize="0"/>
          <p:nvPr/>
        </p:nvPicPr>
        <p:blipFill>
          <a:blip r:embed="rId4">
            <a:alphaModFix/>
          </a:blip>
          <a:stretch>
            <a:fillRect/>
          </a:stretch>
        </p:blipFill>
        <p:spPr>
          <a:xfrm>
            <a:off x="2173300" y="606375"/>
            <a:ext cx="3047475" cy="224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idx="1" type="body"/>
          </p:nvPr>
        </p:nvSpPr>
        <p:spPr>
          <a:xfrm>
            <a:off x="174050" y="1340000"/>
            <a:ext cx="2047500" cy="292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will have many different tools at your disposal during the course of your ghost hunting career. Each tool is used to confirm different </a:t>
            </a:r>
            <a:r>
              <a:rPr b="1" lang="en"/>
              <a:t>ghost traits</a:t>
            </a:r>
            <a:r>
              <a:rPr lang="en"/>
              <a:t> which will narrow down the type of ghost in the location.</a:t>
            </a:r>
            <a:endParaRPr/>
          </a:p>
        </p:txBody>
      </p:sp>
      <p:pic>
        <p:nvPicPr>
          <p:cNvPr id="317" name="Google Shape;317;p46"/>
          <p:cNvPicPr preferRelativeResize="0"/>
          <p:nvPr/>
        </p:nvPicPr>
        <p:blipFill>
          <a:blip r:embed="rId3">
            <a:alphaModFix/>
          </a:blip>
          <a:stretch>
            <a:fillRect/>
          </a:stretch>
        </p:blipFill>
        <p:spPr>
          <a:xfrm>
            <a:off x="2294025" y="634975"/>
            <a:ext cx="6526449" cy="3671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idx="1" type="body"/>
          </p:nvPr>
        </p:nvSpPr>
        <p:spPr>
          <a:xfrm>
            <a:off x="145075" y="1330275"/>
            <a:ext cx="3066600" cy="272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t>
            </a:r>
            <a:r>
              <a:rPr b="1" lang="en"/>
              <a:t>type</a:t>
            </a:r>
            <a:r>
              <a:rPr lang="en"/>
              <a:t> of ghost is determined by what </a:t>
            </a:r>
            <a:r>
              <a:rPr b="1" lang="en"/>
              <a:t>evidence</a:t>
            </a:r>
            <a:r>
              <a:rPr lang="en"/>
              <a:t> you gather on your mission. </a:t>
            </a:r>
            <a:r>
              <a:rPr b="1" lang="en"/>
              <a:t>Three</a:t>
            </a:r>
            <a:r>
              <a:rPr lang="en"/>
              <a:t> types of evidence will be needed to confirm the ghost type. At this time we have 12 ghost types. Using this method of evidence we can expand to include more ghost types in the future.</a:t>
            </a:r>
            <a:endParaRPr/>
          </a:p>
        </p:txBody>
      </p:sp>
      <p:pic>
        <p:nvPicPr>
          <p:cNvPr id="323" name="Google Shape;323;p47"/>
          <p:cNvPicPr preferRelativeResize="0"/>
          <p:nvPr/>
        </p:nvPicPr>
        <p:blipFill>
          <a:blip r:embed="rId3">
            <a:alphaModFix/>
          </a:blip>
          <a:stretch>
            <a:fillRect/>
          </a:stretch>
        </p:blipFill>
        <p:spPr>
          <a:xfrm>
            <a:off x="3436500" y="627825"/>
            <a:ext cx="5453050" cy="4264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idx="1" type="body"/>
          </p:nvPr>
        </p:nvSpPr>
        <p:spPr>
          <a:xfrm>
            <a:off x="183675" y="1779450"/>
            <a:ext cx="2405100" cy="205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will visit many </a:t>
            </a:r>
            <a:r>
              <a:rPr b="1" lang="en"/>
              <a:t>locations</a:t>
            </a:r>
            <a:r>
              <a:rPr lang="en"/>
              <a:t> during your career. Some as complex as an </a:t>
            </a:r>
            <a:r>
              <a:rPr b="1" lang="en"/>
              <a:t>Asylum</a:t>
            </a:r>
            <a:r>
              <a:rPr lang="en"/>
              <a:t> or more common locations like the </a:t>
            </a:r>
            <a:r>
              <a:rPr b="1" lang="en"/>
              <a:t>Edgefield Street House</a:t>
            </a:r>
            <a:r>
              <a:rPr lang="en"/>
              <a:t>. Multiple locations to visit gives a variety of gameplay options.</a:t>
            </a:r>
            <a:endParaRPr/>
          </a:p>
        </p:txBody>
      </p:sp>
      <p:pic>
        <p:nvPicPr>
          <p:cNvPr id="329" name="Google Shape;329;p48"/>
          <p:cNvPicPr preferRelativeResize="0"/>
          <p:nvPr/>
        </p:nvPicPr>
        <p:blipFill>
          <a:blip r:embed="rId3">
            <a:alphaModFix/>
          </a:blip>
          <a:stretch>
            <a:fillRect/>
          </a:stretch>
        </p:blipFill>
        <p:spPr>
          <a:xfrm>
            <a:off x="2912550" y="553125"/>
            <a:ext cx="5052048" cy="2312900"/>
          </a:xfrm>
          <a:prstGeom prst="rect">
            <a:avLst/>
          </a:prstGeom>
          <a:noFill/>
          <a:ln>
            <a:noFill/>
          </a:ln>
        </p:spPr>
      </p:pic>
      <p:pic>
        <p:nvPicPr>
          <p:cNvPr id="330" name="Google Shape;330;p48"/>
          <p:cNvPicPr preferRelativeResize="0"/>
          <p:nvPr/>
        </p:nvPicPr>
        <p:blipFill>
          <a:blip r:embed="rId4">
            <a:alphaModFix/>
          </a:blip>
          <a:stretch>
            <a:fillRect/>
          </a:stretch>
        </p:blipFill>
        <p:spPr>
          <a:xfrm>
            <a:off x="4254900" y="2943275"/>
            <a:ext cx="3744499" cy="21062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1" type="body"/>
          </p:nvPr>
        </p:nvSpPr>
        <p:spPr>
          <a:xfrm>
            <a:off x="164375" y="1489650"/>
            <a:ext cx="2627100" cy="28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Ghost hunting isn’t for the faint of heart, or mind. You are going to need to keep a close eye on your </a:t>
            </a:r>
            <a:r>
              <a:rPr b="1" lang="en"/>
              <a:t>Sanity</a:t>
            </a:r>
            <a:r>
              <a:rPr lang="en"/>
              <a:t>. Coming into contact with any members of this handsome lineup will cause your </a:t>
            </a:r>
            <a:r>
              <a:rPr b="1" lang="en"/>
              <a:t>sanity</a:t>
            </a:r>
            <a:r>
              <a:rPr lang="en"/>
              <a:t> to drop. The lower your sanity, the more </a:t>
            </a:r>
            <a:r>
              <a:rPr b="1" lang="en"/>
              <a:t>active</a:t>
            </a:r>
            <a:r>
              <a:rPr lang="en"/>
              <a:t> the ghosts will become, </a:t>
            </a:r>
            <a:r>
              <a:rPr b="1" lang="en"/>
              <a:t>hunting</a:t>
            </a:r>
            <a:r>
              <a:rPr lang="en"/>
              <a:t> you..</a:t>
            </a:r>
            <a:endParaRPr/>
          </a:p>
        </p:txBody>
      </p:sp>
      <p:pic>
        <p:nvPicPr>
          <p:cNvPr id="336" name="Google Shape;336;p49"/>
          <p:cNvPicPr preferRelativeResize="0"/>
          <p:nvPr/>
        </p:nvPicPr>
        <p:blipFill>
          <a:blip r:embed="rId3">
            <a:alphaModFix/>
          </a:blip>
          <a:stretch>
            <a:fillRect/>
          </a:stretch>
        </p:blipFill>
        <p:spPr>
          <a:xfrm>
            <a:off x="3593225" y="3070450"/>
            <a:ext cx="3469075" cy="1951349"/>
          </a:xfrm>
          <a:prstGeom prst="rect">
            <a:avLst/>
          </a:prstGeom>
          <a:noFill/>
          <a:ln>
            <a:noFill/>
          </a:ln>
        </p:spPr>
      </p:pic>
      <p:pic>
        <p:nvPicPr>
          <p:cNvPr id="337" name="Google Shape;337;p49"/>
          <p:cNvPicPr preferRelativeResize="0"/>
          <p:nvPr/>
        </p:nvPicPr>
        <p:blipFill>
          <a:blip r:embed="rId4">
            <a:alphaModFix/>
          </a:blip>
          <a:stretch>
            <a:fillRect/>
          </a:stretch>
        </p:blipFill>
        <p:spPr>
          <a:xfrm>
            <a:off x="2960525" y="592125"/>
            <a:ext cx="4855674" cy="2404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idx="1" type="body"/>
          </p:nvPr>
        </p:nvSpPr>
        <p:spPr>
          <a:xfrm>
            <a:off x="140250" y="1344750"/>
            <a:ext cx="1960500" cy="273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During times of peak </a:t>
            </a:r>
            <a:r>
              <a:rPr b="1" lang="en"/>
              <a:t>Activity</a:t>
            </a:r>
            <a:r>
              <a:rPr lang="en"/>
              <a:t> the ghost will hunt you down. This is a great time to find a </a:t>
            </a:r>
            <a:r>
              <a:rPr b="1" lang="en"/>
              <a:t>locker</a:t>
            </a:r>
            <a:r>
              <a:rPr lang="en"/>
              <a:t> or </a:t>
            </a:r>
            <a:r>
              <a:rPr b="1" lang="en"/>
              <a:t>closet</a:t>
            </a:r>
            <a:r>
              <a:rPr lang="en"/>
              <a:t> to hide in until it’s safe. Failure to hide could result in </a:t>
            </a:r>
            <a:r>
              <a:rPr b="1" lang="en"/>
              <a:t>death.</a:t>
            </a:r>
            <a:endParaRPr b="1"/>
          </a:p>
        </p:txBody>
      </p:sp>
      <p:pic>
        <p:nvPicPr>
          <p:cNvPr id="343" name="Google Shape;343;p50"/>
          <p:cNvPicPr preferRelativeResize="0"/>
          <p:nvPr/>
        </p:nvPicPr>
        <p:blipFill>
          <a:blip r:embed="rId3">
            <a:alphaModFix/>
          </a:blip>
          <a:stretch>
            <a:fillRect/>
          </a:stretch>
        </p:blipFill>
        <p:spPr>
          <a:xfrm>
            <a:off x="5741392" y="1411752"/>
            <a:ext cx="3183789" cy="1875451"/>
          </a:xfrm>
          <a:prstGeom prst="rect">
            <a:avLst/>
          </a:prstGeom>
          <a:noFill/>
          <a:ln>
            <a:noFill/>
          </a:ln>
        </p:spPr>
      </p:pic>
      <p:pic>
        <p:nvPicPr>
          <p:cNvPr id="344" name="Google Shape;344;p50"/>
          <p:cNvPicPr preferRelativeResize="0"/>
          <p:nvPr/>
        </p:nvPicPr>
        <p:blipFill>
          <a:blip r:embed="rId4">
            <a:alphaModFix/>
          </a:blip>
          <a:stretch>
            <a:fillRect/>
          </a:stretch>
        </p:blipFill>
        <p:spPr>
          <a:xfrm>
            <a:off x="2209263" y="841211"/>
            <a:ext cx="3334113" cy="1875438"/>
          </a:xfrm>
          <a:prstGeom prst="rect">
            <a:avLst/>
          </a:prstGeom>
          <a:noFill/>
          <a:ln>
            <a:noFill/>
          </a:ln>
        </p:spPr>
      </p:pic>
      <p:pic>
        <p:nvPicPr>
          <p:cNvPr id="345" name="Google Shape;345;p50"/>
          <p:cNvPicPr preferRelativeResize="0"/>
          <p:nvPr/>
        </p:nvPicPr>
        <p:blipFill>
          <a:blip r:embed="rId5">
            <a:alphaModFix/>
          </a:blip>
          <a:stretch>
            <a:fillRect/>
          </a:stretch>
        </p:blipFill>
        <p:spPr>
          <a:xfrm>
            <a:off x="2238238" y="3048061"/>
            <a:ext cx="3334112" cy="18754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idx="1" type="body"/>
          </p:nvPr>
        </p:nvSpPr>
        <p:spPr>
          <a:xfrm>
            <a:off x="183750" y="1359100"/>
            <a:ext cx="1767300" cy="328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Take </a:t>
            </a:r>
            <a:r>
              <a:rPr b="1" lang="en"/>
              <a:t>pictures</a:t>
            </a:r>
            <a:r>
              <a:rPr lang="en"/>
              <a:t>, </a:t>
            </a:r>
            <a:r>
              <a:rPr b="1" lang="en"/>
              <a:t>hunt </a:t>
            </a:r>
            <a:r>
              <a:rPr lang="en"/>
              <a:t>ghosts, gather </a:t>
            </a:r>
            <a:r>
              <a:rPr b="1" lang="en"/>
              <a:t>evidence,</a:t>
            </a:r>
            <a:r>
              <a:rPr lang="en"/>
              <a:t> run, hide, be hunted, get </a:t>
            </a:r>
            <a:r>
              <a:rPr b="1" lang="en"/>
              <a:t>paid. </a:t>
            </a:r>
            <a:r>
              <a:rPr lang="en"/>
              <a:t>And remember, keep calm and carry a big candle.</a:t>
            </a:r>
            <a:endParaRPr/>
          </a:p>
        </p:txBody>
      </p:sp>
      <p:pic>
        <p:nvPicPr>
          <p:cNvPr id="351" name="Google Shape;351;p51"/>
          <p:cNvPicPr preferRelativeResize="0"/>
          <p:nvPr/>
        </p:nvPicPr>
        <p:blipFill>
          <a:blip r:embed="rId3">
            <a:alphaModFix/>
          </a:blip>
          <a:stretch>
            <a:fillRect/>
          </a:stretch>
        </p:blipFill>
        <p:spPr>
          <a:xfrm>
            <a:off x="2132188" y="641075"/>
            <a:ext cx="4290474" cy="2440176"/>
          </a:xfrm>
          <a:prstGeom prst="rect">
            <a:avLst/>
          </a:prstGeom>
          <a:noFill/>
          <a:ln>
            <a:noFill/>
          </a:ln>
        </p:spPr>
      </p:pic>
      <p:pic>
        <p:nvPicPr>
          <p:cNvPr id="352" name="Google Shape;352;p51"/>
          <p:cNvPicPr preferRelativeResize="0"/>
          <p:nvPr/>
        </p:nvPicPr>
        <p:blipFill>
          <a:blip r:embed="rId4">
            <a:alphaModFix/>
          </a:blip>
          <a:stretch>
            <a:fillRect/>
          </a:stretch>
        </p:blipFill>
        <p:spPr>
          <a:xfrm>
            <a:off x="6534425" y="1665373"/>
            <a:ext cx="2405125" cy="2365699"/>
          </a:xfrm>
          <a:prstGeom prst="rect">
            <a:avLst/>
          </a:prstGeom>
          <a:noFill/>
          <a:ln>
            <a:noFill/>
          </a:ln>
        </p:spPr>
      </p:pic>
      <p:pic>
        <p:nvPicPr>
          <p:cNvPr id="353" name="Google Shape;353;p51"/>
          <p:cNvPicPr preferRelativeResize="0"/>
          <p:nvPr/>
        </p:nvPicPr>
        <p:blipFill>
          <a:blip r:embed="rId5">
            <a:alphaModFix/>
          </a:blip>
          <a:stretch>
            <a:fillRect/>
          </a:stretch>
        </p:blipFill>
        <p:spPr>
          <a:xfrm>
            <a:off x="2660669" y="3169154"/>
            <a:ext cx="3233510" cy="1818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up a new GitHub Repository</a:t>
            </a:r>
            <a:endParaRPr/>
          </a:p>
        </p:txBody>
      </p:sp>
      <p:sp>
        <p:nvSpPr>
          <p:cNvPr id="106" name="Google Shape;106;p16"/>
          <p:cNvSpPr txBox="1"/>
          <p:nvPr>
            <p:ph idx="1" type="body"/>
          </p:nvPr>
        </p:nvSpPr>
        <p:spPr>
          <a:xfrm>
            <a:off x="729450" y="2078875"/>
            <a:ext cx="7688700" cy="271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Download and install GitHub Desktop, and sign in or create account.</a:t>
            </a:r>
            <a:br>
              <a:rPr lang="en"/>
            </a:br>
            <a:endParaRPr/>
          </a:p>
          <a:p>
            <a:pPr indent="-311150" lvl="0" marL="457200" rtl="0" algn="l">
              <a:spcBef>
                <a:spcPts val="0"/>
              </a:spcBef>
              <a:spcAft>
                <a:spcPts val="0"/>
              </a:spcAft>
              <a:buSzPts val="1300"/>
              <a:buAutoNum type="arabicPeriod"/>
            </a:pPr>
            <a:r>
              <a:rPr lang="en"/>
              <a:t>There are two main ways you can create a repository:</a:t>
            </a:r>
            <a:endParaRPr/>
          </a:p>
          <a:p>
            <a:pPr indent="-298450" lvl="1" marL="914400" rtl="0" algn="l">
              <a:spcBef>
                <a:spcPts val="0"/>
              </a:spcBef>
              <a:spcAft>
                <a:spcPts val="0"/>
              </a:spcAft>
              <a:buSzPts val="1100"/>
              <a:buAutoNum type="alphaLcPeriod"/>
            </a:pPr>
            <a:r>
              <a:rPr lang="en"/>
              <a:t>Create it online, and </a:t>
            </a:r>
            <a:r>
              <a:rPr i="1" lang="en"/>
              <a:t>clone </a:t>
            </a:r>
            <a:r>
              <a:rPr lang="en"/>
              <a:t>that </a:t>
            </a:r>
            <a:r>
              <a:rPr b="1" lang="en"/>
              <a:t>Remote Repository</a:t>
            </a:r>
            <a:r>
              <a:rPr lang="en"/>
              <a:t> to your computer.</a:t>
            </a:r>
            <a:endParaRPr/>
          </a:p>
          <a:p>
            <a:pPr indent="-298450" lvl="1" marL="914400" rtl="0" algn="l">
              <a:spcBef>
                <a:spcPts val="0"/>
              </a:spcBef>
              <a:spcAft>
                <a:spcPts val="0"/>
              </a:spcAft>
              <a:buSzPts val="1100"/>
              <a:buAutoNum type="alphaLcPeriod"/>
            </a:pPr>
            <a:r>
              <a:rPr lang="en"/>
              <a:t>Create it on your computer and </a:t>
            </a:r>
            <a:r>
              <a:rPr i="1" lang="en"/>
              <a:t>push </a:t>
            </a:r>
            <a:r>
              <a:rPr lang="en"/>
              <a:t>that </a:t>
            </a:r>
            <a:r>
              <a:rPr b="1" lang="en"/>
              <a:t>Local Repository</a:t>
            </a:r>
            <a:r>
              <a:rPr lang="en"/>
              <a:t> to the web.</a:t>
            </a:r>
            <a:br>
              <a:rPr lang="en"/>
            </a:br>
            <a:endParaRPr/>
          </a:p>
          <a:p>
            <a:pPr indent="-311150" lvl="0" marL="457200" rtl="0" algn="l">
              <a:spcBef>
                <a:spcPts val="0"/>
              </a:spcBef>
              <a:spcAft>
                <a:spcPts val="0"/>
              </a:spcAft>
              <a:buSzPts val="1300"/>
              <a:buAutoNum type="arabicPeriod"/>
            </a:pPr>
            <a:r>
              <a:rPr lang="en"/>
              <a:t>While creating your repo, there are several important options to take note of:</a:t>
            </a:r>
            <a:endParaRPr/>
          </a:p>
          <a:p>
            <a:pPr indent="-298450" lvl="1" marL="914400" rtl="0" algn="l">
              <a:spcBef>
                <a:spcPts val="0"/>
              </a:spcBef>
              <a:spcAft>
                <a:spcPts val="0"/>
              </a:spcAft>
              <a:buSzPts val="1100"/>
              <a:buAutoNum type="alphaLcPeriod"/>
            </a:pPr>
            <a:r>
              <a:rPr i="1" lang="en"/>
              <a:t>Name/Description</a:t>
            </a:r>
            <a:r>
              <a:rPr lang="en"/>
              <a:t>: </a:t>
            </a:r>
            <a:r>
              <a:rPr lang="en"/>
              <a:t>choose</a:t>
            </a:r>
            <a:r>
              <a:rPr lang="en"/>
              <a:t> an appropriate name and description for your repository.</a:t>
            </a:r>
            <a:endParaRPr/>
          </a:p>
          <a:p>
            <a:pPr indent="-298450" lvl="1" marL="914400" rtl="0" algn="l">
              <a:spcBef>
                <a:spcPts val="0"/>
              </a:spcBef>
              <a:spcAft>
                <a:spcPts val="0"/>
              </a:spcAft>
              <a:buSzPts val="1100"/>
              <a:buAutoNum type="alphaLcPeriod"/>
            </a:pPr>
            <a:r>
              <a:rPr i="1" lang="en"/>
              <a:t>Privacy</a:t>
            </a:r>
            <a:r>
              <a:rPr lang="en"/>
              <a:t>: In our case the </a:t>
            </a:r>
            <a:r>
              <a:rPr lang="en"/>
              <a:t>repositories</a:t>
            </a:r>
            <a:r>
              <a:rPr lang="en"/>
              <a:t> are set up with the </a:t>
            </a:r>
            <a:r>
              <a:rPr b="1" lang="en"/>
              <a:t>Public</a:t>
            </a:r>
            <a:r>
              <a:rPr lang="en"/>
              <a:t> option so that all group members can add code.</a:t>
            </a:r>
            <a:endParaRPr/>
          </a:p>
          <a:p>
            <a:pPr indent="-298450" lvl="1" marL="914400" rtl="0" algn="l">
              <a:spcBef>
                <a:spcPts val="0"/>
              </a:spcBef>
              <a:spcAft>
                <a:spcPts val="0"/>
              </a:spcAft>
              <a:buSzPts val="1100"/>
              <a:buAutoNum type="alphaLcPeriod"/>
            </a:pPr>
            <a:r>
              <a:rPr i="1" lang="en"/>
              <a:t>README/.gitignore/license</a:t>
            </a:r>
            <a:r>
              <a:rPr lang="en"/>
              <a:t>: for the purposes of this project we don’t need to worry about the README or license (they can also be added later), but we do have a purpose for a .gitignore file. For this project, the </a:t>
            </a:r>
            <a:r>
              <a:rPr b="1" lang="en"/>
              <a:t>Unity .gitignore Template</a:t>
            </a:r>
            <a:r>
              <a:rPr lang="en"/>
              <a:t> will be used, as it will help keep our pushes and pulls small.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30477" y="1318650"/>
            <a:ext cx="34803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Cloning a Repository</a:t>
            </a:r>
            <a:endParaRPr/>
          </a:p>
        </p:txBody>
      </p:sp>
      <p:sp>
        <p:nvSpPr>
          <p:cNvPr id="112" name="Google Shape;112;p17"/>
          <p:cNvSpPr txBox="1"/>
          <p:nvPr>
            <p:ph idx="1" type="body"/>
          </p:nvPr>
        </p:nvSpPr>
        <p:spPr>
          <a:xfrm>
            <a:off x="730475" y="1958775"/>
            <a:ext cx="3480300" cy="242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a:t>
            </a:r>
            <a:r>
              <a:rPr b="1" lang="en"/>
              <a:t>Remote Repository</a:t>
            </a:r>
            <a:r>
              <a:rPr lang="en"/>
              <a:t> can be </a:t>
            </a:r>
            <a:r>
              <a:rPr i="1" lang="en"/>
              <a:t>cloned</a:t>
            </a:r>
            <a:r>
              <a:rPr lang="en"/>
              <a:t> onto a local device, creating a </a:t>
            </a:r>
            <a:r>
              <a:rPr b="1" lang="en"/>
              <a:t>Local Repository</a:t>
            </a:r>
            <a:endParaRPr/>
          </a:p>
          <a:p>
            <a:pPr indent="0" lvl="0" marL="0" rtl="0" algn="l">
              <a:spcBef>
                <a:spcPts val="1200"/>
              </a:spcBef>
              <a:spcAft>
                <a:spcPts val="0"/>
              </a:spcAft>
              <a:buNone/>
            </a:pPr>
            <a:r>
              <a:rPr lang="en"/>
              <a:t>To clone a repository from GitHub Desktop:</a:t>
            </a:r>
            <a:endParaRPr/>
          </a:p>
          <a:p>
            <a:pPr indent="-304958" lvl="0" marL="457200" rtl="0" algn="l">
              <a:spcBef>
                <a:spcPts val="1200"/>
              </a:spcBef>
              <a:spcAft>
                <a:spcPts val="0"/>
              </a:spcAft>
              <a:buSzPct val="100000"/>
              <a:buAutoNum type="arabicPeriod"/>
            </a:pPr>
            <a:r>
              <a:rPr b="1" lang="en"/>
              <a:t>File -&gt; Clone Repository</a:t>
            </a:r>
            <a:r>
              <a:rPr lang="en"/>
              <a:t> (Ctrl+Shift+O)</a:t>
            </a:r>
            <a:endParaRPr/>
          </a:p>
          <a:p>
            <a:pPr indent="-304958" lvl="0" marL="457200" rtl="0" algn="l">
              <a:spcBef>
                <a:spcPts val="0"/>
              </a:spcBef>
              <a:spcAft>
                <a:spcPts val="0"/>
              </a:spcAft>
              <a:buSzPct val="100000"/>
              <a:buAutoNum type="arabicPeriod"/>
            </a:pPr>
            <a:r>
              <a:rPr lang="en"/>
              <a:t>Paste link to repo, click </a:t>
            </a:r>
            <a:r>
              <a:rPr b="1" lang="en"/>
              <a:t>Clone</a:t>
            </a:r>
            <a:endParaRPr b="1"/>
          </a:p>
          <a:p>
            <a:pPr indent="0" lvl="0" marL="0" rtl="0" algn="l">
              <a:spcBef>
                <a:spcPts val="1200"/>
              </a:spcBef>
              <a:spcAft>
                <a:spcPts val="0"/>
              </a:spcAft>
              <a:buNone/>
            </a:pPr>
            <a:r>
              <a:rPr lang="en"/>
              <a:t>To </a:t>
            </a:r>
            <a:r>
              <a:rPr lang="en"/>
              <a:t>clone a repository from GitHub Website:</a:t>
            </a:r>
            <a:endParaRPr/>
          </a:p>
          <a:p>
            <a:pPr indent="-304958" lvl="0" marL="457200" rtl="0" algn="l">
              <a:spcBef>
                <a:spcPts val="1200"/>
              </a:spcBef>
              <a:spcAft>
                <a:spcPts val="0"/>
              </a:spcAft>
              <a:buSzPct val="100000"/>
              <a:buAutoNum type="arabicPeriod"/>
            </a:pPr>
            <a:r>
              <a:rPr lang="en"/>
              <a:t>Navigate to </a:t>
            </a:r>
            <a:r>
              <a:rPr b="1" lang="en"/>
              <a:t>Remote Repository</a:t>
            </a:r>
            <a:r>
              <a:rPr lang="en"/>
              <a:t> site.</a:t>
            </a:r>
            <a:endParaRPr/>
          </a:p>
          <a:p>
            <a:pPr indent="-304958" lvl="0" marL="457200" rtl="0" algn="l">
              <a:spcBef>
                <a:spcPts val="0"/>
              </a:spcBef>
              <a:spcAft>
                <a:spcPts val="0"/>
              </a:spcAft>
              <a:buSzPct val="100000"/>
              <a:buAutoNum type="arabicPeriod"/>
            </a:pPr>
            <a:r>
              <a:rPr lang="en"/>
              <a:t>Under </a:t>
            </a:r>
            <a:r>
              <a:rPr b="1" lang="en"/>
              <a:t>Code</a:t>
            </a:r>
            <a:r>
              <a:rPr lang="en"/>
              <a:t> dropdown, click “Open with GitHub Desktop”</a:t>
            </a:r>
            <a:endParaRPr/>
          </a:p>
        </p:txBody>
      </p:sp>
      <p:pic>
        <p:nvPicPr>
          <p:cNvPr id="113" name="Google Shape;113;p17"/>
          <p:cNvPicPr preferRelativeResize="0"/>
          <p:nvPr/>
        </p:nvPicPr>
        <p:blipFill>
          <a:blip r:embed="rId3">
            <a:alphaModFix/>
          </a:blip>
          <a:stretch>
            <a:fillRect/>
          </a:stretch>
        </p:blipFill>
        <p:spPr>
          <a:xfrm>
            <a:off x="4329575" y="1327050"/>
            <a:ext cx="2695650" cy="1640825"/>
          </a:xfrm>
          <a:prstGeom prst="rect">
            <a:avLst/>
          </a:prstGeom>
          <a:noFill/>
          <a:ln>
            <a:noFill/>
          </a:ln>
        </p:spPr>
      </p:pic>
      <p:pic>
        <p:nvPicPr>
          <p:cNvPr id="114" name="Google Shape;114;p17"/>
          <p:cNvPicPr preferRelativeResize="0"/>
          <p:nvPr/>
        </p:nvPicPr>
        <p:blipFill rotWithShape="1">
          <a:blip r:embed="rId4">
            <a:alphaModFix/>
          </a:blip>
          <a:srcRect b="28749" l="17715" r="0" t="0"/>
          <a:stretch/>
        </p:blipFill>
        <p:spPr>
          <a:xfrm>
            <a:off x="5968450" y="2967875"/>
            <a:ext cx="2695650" cy="1640825"/>
          </a:xfrm>
          <a:prstGeom prst="rect">
            <a:avLst/>
          </a:prstGeom>
          <a:noFill/>
          <a:ln>
            <a:noFill/>
          </a:ln>
        </p:spPr>
      </p:pic>
      <p:sp>
        <p:nvSpPr>
          <p:cNvPr id="115" name="Google Shape;115;p17"/>
          <p:cNvSpPr txBox="1"/>
          <p:nvPr/>
        </p:nvSpPr>
        <p:spPr>
          <a:xfrm>
            <a:off x="4329575" y="1017475"/>
            <a:ext cx="2695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GitHub Desktop</a:t>
            </a:r>
            <a:endParaRPr>
              <a:latin typeface="Lato"/>
              <a:ea typeface="Lato"/>
              <a:cs typeface="Lato"/>
              <a:sym typeface="Lato"/>
            </a:endParaRPr>
          </a:p>
        </p:txBody>
      </p:sp>
      <p:sp>
        <p:nvSpPr>
          <p:cNvPr id="116" name="Google Shape;116;p17"/>
          <p:cNvSpPr txBox="1"/>
          <p:nvPr/>
        </p:nvSpPr>
        <p:spPr>
          <a:xfrm>
            <a:off x="5968375" y="2665875"/>
            <a:ext cx="2695800" cy="384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 sz="1300">
                <a:solidFill>
                  <a:schemeClr val="accent1"/>
                </a:solidFill>
                <a:latin typeface="Lato"/>
                <a:ea typeface="Lato"/>
                <a:cs typeface="Lato"/>
                <a:sym typeface="Lato"/>
              </a:rPr>
              <a:t>GitHub Website</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4294967295" type="title"/>
          </p:nvPr>
        </p:nvSpPr>
        <p:spPr>
          <a:xfrm>
            <a:off x="4303464" y="800100"/>
            <a:ext cx="34803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Pulling </a:t>
            </a:r>
            <a:r>
              <a:rPr lang="en" sz="2600"/>
              <a:t>a Repository</a:t>
            </a:r>
            <a:endParaRPr sz="2600"/>
          </a:p>
        </p:txBody>
      </p:sp>
      <p:sp>
        <p:nvSpPr>
          <p:cNvPr id="122" name="Google Shape;122;p18"/>
          <p:cNvSpPr txBox="1"/>
          <p:nvPr>
            <p:ph idx="4294967295" type="body"/>
          </p:nvPr>
        </p:nvSpPr>
        <p:spPr>
          <a:xfrm>
            <a:off x="4303463" y="1440225"/>
            <a:ext cx="3480300" cy="242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Pull syncs your local repository and the remote repository by adding changes made in the remote repository to your local repository. This will allow you to stay up to date with your project. </a:t>
            </a:r>
            <a:endParaRPr/>
          </a:p>
          <a:p>
            <a:pPr indent="0" lvl="0" marL="0" rtl="0" algn="l">
              <a:spcBef>
                <a:spcPts val="1200"/>
              </a:spcBef>
              <a:spcAft>
                <a:spcPts val="1200"/>
              </a:spcAft>
              <a:buNone/>
            </a:pPr>
            <a:r>
              <a:rPr lang="en"/>
              <a:t>On the GitHub desktop app, you can fetch the most recent updates, and pull them into your repo, by pressing the Fetch origin button in the top ribbon. </a:t>
            </a:r>
            <a:endParaRPr/>
          </a:p>
        </p:txBody>
      </p:sp>
      <p:pic>
        <p:nvPicPr>
          <p:cNvPr id="123" name="Google Shape;123;p18"/>
          <p:cNvPicPr preferRelativeResize="0"/>
          <p:nvPr/>
        </p:nvPicPr>
        <p:blipFill rotWithShape="1">
          <a:blip r:embed="rId3">
            <a:alphaModFix/>
          </a:blip>
          <a:srcRect b="0" l="0" r="35736" t="0"/>
          <a:stretch/>
        </p:blipFill>
        <p:spPr>
          <a:xfrm>
            <a:off x="1360239" y="800100"/>
            <a:ext cx="2943225" cy="3543300"/>
          </a:xfrm>
          <a:prstGeom prst="rect">
            <a:avLst/>
          </a:prstGeom>
          <a:noFill/>
          <a:ln>
            <a:noFill/>
          </a:ln>
        </p:spPr>
      </p:pic>
      <p:sp>
        <p:nvSpPr>
          <p:cNvPr id="124" name="Google Shape;124;p18"/>
          <p:cNvSpPr/>
          <p:nvPr/>
        </p:nvSpPr>
        <p:spPr>
          <a:xfrm>
            <a:off x="75" y="0"/>
            <a:ext cx="9144000" cy="48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3328250" y="800071"/>
            <a:ext cx="975300" cy="22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Committing Changes</a:t>
            </a:r>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commit is a collection of saved changes to a local repository. Every commit has an associated commit message. The message explains why a particular set of changes was made. In the message, you should explain the reason/purpose of your commit.</a:t>
            </a:r>
            <a:endParaRPr/>
          </a:p>
          <a:p>
            <a:pPr indent="-311150" lvl="0" marL="457200" rtl="0" algn="l">
              <a:spcBef>
                <a:spcPts val="1200"/>
              </a:spcBef>
              <a:spcAft>
                <a:spcPts val="0"/>
              </a:spcAft>
              <a:buSzPts val="1300"/>
              <a:buAutoNum type="arabicPeriod"/>
            </a:pPr>
            <a:r>
              <a:rPr lang="en"/>
              <a:t>Make some changes to your repository (edit some code, add a file, etc). As changes are made, they will appear on the left hand side of GitHub Desktop. Press </a:t>
            </a:r>
            <a:r>
              <a:rPr b="1" lang="en"/>
              <a:t>Ctrl+1</a:t>
            </a:r>
            <a:r>
              <a:rPr lang="en"/>
              <a:t> to make the </a:t>
            </a:r>
            <a:r>
              <a:rPr lang="en"/>
              <a:t>changes list</a:t>
            </a:r>
            <a:r>
              <a:rPr lang="en"/>
              <a:t> visible.</a:t>
            </a:r>
            <a:endParaRPr/>
          </a:p>
          <a:p>
            <a:pPr indent="-311150" lvl="0" marL="457200" rtl="0" algn="l">
              <a:spcBef>
                <a:spcPts val="0"/>
              </a:spcBef>
              <a:spcAft>
                <a:spcPts val="0"/>
              </a:spcAft>
              <a:buSzPts val="1300"/>
              <a:buAutoNum type="arabicPeriod"/>
            </a:pPr>
            <a:r>
              <a:rPr lang="en"/>
              <a:t>At the bottom of the Changes panel, add a summary of changes made and a description of their purpose.</a:t>
            </a:r>
            <a:endParaRPr/>
          </a:p>
          <a:p>
            <a:pPr indent="-311150" lvl="0" marL="457200" rtl="0" algn="l">
              <a:spcBef>
                <a:spcPts val="0"/>
              </a:spcBef>
              <a:spcAft>
                <a:spcPts val="0"/>
              </a:spcAft>
              <a:buSzPts val="1300"/>
              <a:buAutoNum type="arabicPeriod"/>
            </a:pPr>
            <a:r>
              <a:rPr lang="en"/>
              <a:t>Then press the blue </a:t>
            </a:r>
            <a:r>
              <a:rPr b="1" lang="en"/>
              <a:t>Commit to main</a:t>
            </a:r>
            <a:r>
              <a:rPr lang="en"/>
              <a:t> button to save your changes </a:t>
            </a:r>
            <a:r>
              <a:rPr i="1" lang="en"/>
              <a:t>locally</a:t>
            </a:r>
            <a:r>
              <a:rPr lang="en"/>
              <a:t>. </a:t>
            </a:r>
            <a:endParaRPr/>
          </a:p>
          <a:p>
            <a:pPr indent="-311150" lvl="0" marL="457200" rtl="0" algn="l">
              <a:spcBef>
                <a:spcPts val="0"/>
              </a:spcBef>
              <a:spcAft>
                <a:spcPts val="0"/>
              </a:spcAft>
              <a:buSzPts val="1300"/>
              <a:buAutoNum type="arabicPeriod"/>
            </a:pPr>
            <a:r>
              <a:rPr lang="en"/>
              <a:t>To save the changes to your local repository, they will need to be </a:t>
            </a:r>
            <a:r>
              <a:rPr lang="en" u="sng"/>
              <a:t>pushed</a:t>
            </a:r>
            <a:r>
              <a:rPr lang="en"/>
              <a:t> to the remote repository.</a:t>
            </a:r>
            <a:endParaRPr/>
          </a:p>
        </p:txBody>
      </p:sp>
      <p:sp>
        <p:nvSpPr>
          <p:cNvPr id="132" name="Google Shape;132;p19"/>
          <p:cNvSpPr txBox="1"/>
          <p:nvPr/>
        </p:nvSpPr>
        <p:spPr>
          <a:xfrm>
            <a:off x="3050912" y="1117200"/>
            <a:ext cx="484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Pushing Commits</a:t>
            </a:r>
            <a:endParaRPr/>
          </a:p>
        </p:txBody>
      </p:sp>
      <p:sp>
        <p:nvSpPr>
          <p:cNvPr id="138" name="Google Shape;138;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push in git is the action of cloning commits, saved changes, from your local repository to a remote repository. This is how you will keep the remote repository up to date.</a:t>
            </a:r>
            <a:endParaRPr/>
          </a:p>
          <a:p>
            <a:pPr indent="0" lvl="0" marL="0" rtl="0" algn="l">
              <a:spcBef>
                <a:spcPts val="1200"/>
              </a:spcBef>
              <a:spcAft>
                <a:spcPts val="0"/>
              </a:spcAft>
              <a:buNone/>
            </a:pPr>
            <a:r>
              <a:rPr lang="en"/>
              <a:t>Once you have one or more commits that you would like to confirm, you are ready to push those commits to the remote repository.</a:t>
            </a:r>
            <a:endParaRPr/>
          </a:p>
          <a:p>
            <a:pPr indent="0" lvl="0" marL="0" rtl="0" algn="l">
              <a:spcBef>
                <a:spcPts val="1200"/>
              </a:spcBef>
              <a:spcAft>
                <a:spcPts val="1200"/>
              </a:spcAft>
              <a:buNone/>
            </a:pPr>
            <a:r>
              <a:rPr lang="en"/>
              <a:t>To push your commits, press the Push origin button on the top ribbon. Make sure the repository you are pushing to is the repository for your game. You can also use the Push shortcut </a:t>
            </a:r>
            <a:r>
              <a:rPr b="1" lang="en"/>
              <a:t>Ctrl+P</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Analysis Presentation Requirements</a:t>
            </a:r>
            <a:endParaRPr/>
          </a:p>
        </p:txBody>
      </p:sp>
      <p:sp>
        <p:nvSpPr>
          <p:cNvPr id="144" name="Google Shape;144;p2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September</a:t>
            </a:r>
            <a:r>
              <a:rPr lang="en"/>
              <a:t> 23rd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